
<file path=[Content_Types].xml><?xml version="1.0" encoding="utf-8"?>
<Types xmlns="http://schemas.openxmlformats.org/package/2006/content-types">
  <Default Extension="xml" ContentType="application/xml"/>
  <Default Extension="jpeg" ContentType="image/jpeg"/>
  <Default Extension="tiff" ContentType="image/tiff"/>
  <Default Extension="rels" ContentType="application/vnd.openxmlformats-package.relationships+xml"/>
  <Default Extension="wdp" ContentType="image/vnd.ms-photo"/>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9"/>
  </p:notesMasterIdLst>
  <p:handoutMasterIdLst>
    <p:handoutMasterId r:id="rId50"/>
  </p:handoutMasterIdLst>
  <p:sldIdLst>
    <p:sldId id="606" r:id="rId2"/>
    <p:sldId id="739" r:id="rId3"/>
    <p:sldId id="712" r:id="rId4"/>
    <p:sldId id="713" r:id="rId5"/>
    <p:sldId id="714" r:id="rId6"/>
    <p:sldId id="715" r:id="rId7"/>
    <p:sldId id="716" r:id="rId8"/>
    <p:sldId id="717" r:id="rId9"/>
    <p:sldId id="718" r:id="rId10"/>
    <p:sldId id="719" r:id="rId11"/>
    <p:sldId id="720" r:id="rId12"/>
    <p:sldId id="721" r:id="rId13"/>
    <p:sldId id="722" r:id="rId14"/>
    <p:sldId id="700" r:id="rId15"/>
    <p:sldId id="701" r:id="rId16"/>
    <p:sldId id="709" r:id="rId17"/>
    <p:sldId id="710" r:id="rId18"/>
    <p:sldId id="711" r:id="rId19"/>
    <p:sldId id="731" r:id="rId20"/>
    <p:sldId id="732" r:id="rId21"/>
    <p:sldId id="733" r:id="rId22"/>
    <p:sldId id="702" r:id="rId23"/>
    <p:sldId id="703" r:id="rId24"/>
    <p:sldId id="752" r:id="rId25"/>
    <p:sldId id="705" r:id="rId26"/>
    <p:sldId id="726" r:id="rId27"/>
    <p:sldId id="649" r:id="rId28"/>
    <p:sldId id="734" r:id="rId29"/>
    <p:sldId id="737" r:id="rId30"/>
    <p:sldId id="639" r:id="rId31"/>
    <p:sldId id="641" r:id="rId32"/>
    <p:sldId id="642" r:id="rId33"/>
    <p:sldId id="643" r:id="rId34"/>
    <p:sldId id="735" r:id="rId35"/>
    <p:sldId id="724" r:id="rId36"/>
    <p:sldId id="736" r:id="rId37"/>
    <p:sldId id="740" r:id="rId38"/>
    <p:sldId id="743" r:id="rId39"/>
    <p:sldId id="741" r:id="rId40"/>
    <p:sldId id="744" r:id="rId41"/>
    <p:sldId id="745" r:id="rId42"/>
    <p:sldId id="746" r:id="rId43"/>
    <p:sldId id="747" r:id="rId44"/>
    <p:sldId id="742" r:id="rId45"/>
    <p:sldId id="748" r:id="rId46"/>
    <p:sldId id="749" r:id="rId47"/>
    <p:sldId id="751" r:id="rId48"/>
  </p:sldIdLst>
  <p:sldSz cx="9144000" cy="6858000" type="screen4x3"/>
  <p:notesSz cx="6985000" cy="9283700"/>
  <p:custDataLst>
    <p:tags r:id="rId51"/>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4">
          <p15:clr>
            <a:srgbClr val="A4A3A4"/>
          </p15:clr>
        </p15:guide>
        <p15:guide id="2" pos="22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EBE9"/>
    <a:srgbClr val="FDEBFD"/>
    <a:srgbClr val="868DBE"/>
    <a:srgbClr val="F56C4C"/>
    <a:srgbClr val="B4DA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22" autoAdjust="0"/>
    <p:restoredTop sz="86474" autoAdjust="0"/>
  </p:normalViewPr>
  <p:slideViewPr>
    <p:cSldViewPr>
      <p:cViewPr>
        <p:scale>
          <a:sx n="83" d="100"/>
          <a:sy n="83" d="100"/>
        </p:scale>
        <p:origin x="904" y="504"/>
      </p:cViewPr>
      <p:guideLst>
        <p:guide orient="horz" pos="2160"/>
        <p:guide pos="2880"/>
      </p:guideLst>
    </p:cSldViewPr>
  </p:slideViewPr>
  <p:outlineViewPr>
    <p:cViewPr>
      <p:scale>
        <a:sx n="33" d="100"/>
        <a:sy n="33" d="100"/>
      </p:scale>
      <p:origin x="0" y="44128"/>
    </p:cViewPr>
  </p:outlineViewPr>
  <p:notesTextViewPr>
    <p:cViewPr>
      <p:scale>
        <a:sx n="100" d="100"/>
        <a:sy n="100" d="100"/>
      </p:scale>
      <p:origin x="0" y="0"/>
    </p:cViewPr>
  </p:notesTextViewPr>
  <p:sorterViewPr>
    <p:cViewPr>
      <p:scale>
        <a:sx n="185" d="100"/>
        <a:sy n="185" d="100"/>
      </p:scale>
      <p:origin x="0" y="12856"/>
    </p:cViewPr>
  </p:sorterViewPr>
  <p:notesViewPr>
    <p:cSldViewPr>
      <p:cViewPr varScale="1">
        <p:scale>
          <a:sx n="72" d="100"/>
          <a:sy n="72" d="100"/>
        </p:scale>
        <p:origin x="-2148" y="-114"/>
      </p:cViewPr>
      <p:guideLst>
        <p:guide orient="horz" pos="2924"/>
        <p:guide pos="220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handoutMaster" Target="handoutMasters/handoutMaster1.xml"/><Relationship Id="rId51" Type="http://schemas.openxmlformats.org/officeDocument/2006/relationships/tags" Target="tags/tag1.xml"/><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26622" cy="463550"/>
          </a:xfrm>
          <a:prstGeom prst="rect">
            <a:avLst/>
          </a:prstGeom>
        </p:spPr>
        <p:txBody>
          <a:bodyPr vert="horz" lIns="93031" tIns="46516" rIns="93031" bIns="46516"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56794" y="0"/>
            <a:ext cx="3026622" cy="463550"/>
          </a:xfrm>
          <a:prstGeom prst="rect">
            <a:avLst/>
          </a:prstGeom>
        </p:spPr>
        <p:txBody>
          <a:bodyPr vert="horz" lIns="93031" tIns="46516" rIns="93031" bIns="46516" rtlCol="0"/>
          <a:lstStyle>
            <a:lvl1pPr algn="r" fontAlgn="auto">
              <a:spcBef>
                <a:spcPts val="0"/>
              </a:spcBef>
              <a:spcAft>
                <a:spcPts val="0"/>
              </a:spcAft>
              <a:defRPr sz="1200">
                <a:latin typeface="+mn-lt"/>
              </a:defRPr>
            </a:lvl1pPr>
          </a:lstStyle>
          <a:p>
            <a:pPr>
              <a:defRPr/>
            </a:pPr>
            <a:fld id="{3B1DAB77-79AA-45A7-9411-07E9AFD8B58F}" type="datetimeFigureOut">
              <a:rPr lang="en-US"/>
              <a:pPr>
                <a:defRPr/>
              </a:pPr>
              <a:t>3/28/17</a:t>
            </a:fld>
            <a:endParaRPr lang="en-US"/>
          </a:p>
        </p:txBody>
      </p:sp>
      <p:sp>
        <p:nvSpPr>
          <p:cNvPr id="4" name="Footer Placeholder 3"/>
          <p:cNvSpPr>
            <a:spLocks noGrp="1"/>
          </p:cNvSpPr>
          <p:nvPr>
            <p:ph type="ftr" sz="quarter" idx="2"/>
          </p:nvPr>
        </p:nvSpPr>
        <p:spPr>
          <a:xfrm>
            <a:off x="1" y="8818563"/>
            <a:ext cx="3026622" cy="463550"/>
          </a:xfrm>
          <a:prstGeom prst="rect">
            <a:avLst/>
          </a:prstGeom>
        </p:spPr>
        <p:txBody>
          <a:bodyPr vert="horz" lIns="93031" tIns="46516" rIns="93031" bIns="46516"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56794" y="8818563"/>
            <a:ext cx="3026622" cy="463550"/>
          </a:xfrm>
          <a:prstGeom prst="rect">
            <a:avLst/>
          </a:prstGeom>
        </p:spPr>
        <p:txBody>
          <a:bodyPr vert="horz" lIns="93031" tIns="46516" rIns="93031" bIns="46516" rtlCol="0" anchor="b"/>
          <a:lstStyle>
            <a:lvl1pPr algn="r" fontAlgn="auto">
              <a:spcBef>
                <a:spcPts val="0"/>
              </a:spcBef>
              <a:spcAft>
                <a:spcPts val="0"/>
              </a:spcAft>
              <a:defRPr sz="1200">
                <a:latin typeface="+mn-lt"/>
              </a:defRPr>
            </a:lvl1pPr>
          </a:lstStyle>
          <a:p>
            <a:pPr>
              <a:defRPr/>
            </a:pPr>
            <a:fld id="{FA8F6BE3-6C99-4BCD-9208-EEA850E51FCC}" type="slidenum">
              <a:rPr lang="en-US"/>
              <a:pPr>
                <a:defRPr/>
              </a:pPr>
              <a:t>‹#›</a:t>
            </a:fld>
            <a:endParaRPr lang="en-US"/>
          </a:p>
        </p:txBody>
      </p:sp>
    </p:spTree>
    <p:extLst>
      <p:ext uri="{BB962C8B-B14F-4D97-AF65-F5344CB8AC3E}">
        <p14:creationId xmlns:p14="http://schemas.microsoft.com/office/powerpoint/2010/main" val="35208080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26622" cy="46355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56794" y="0"/>
            <a:ext cx="3026622" cy="46355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4FCAADF9-1C39-40ED-850E-605F48DCFEDB}" type="datetimeFigureOut">
              <a:rPr lang="en-US"/>
              <a:pPr>
                <a:defRPr/>
              </a:pPr>
              <a:t>3/28/17</a:t>
            </a:fld>
            <a:endParaRPr lang="en-US"/>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98818" y="4410076"/>
            <a:ext cx="5587366" cy="417671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1" y="8818563"/>
            <a:ext cx="3026622" cy="46355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56794" y="8818563"/>
            <a:ext cx="3026622" cy="46355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BE678B4-E9AE-46BA-A331-D14442D63581}" type="slidenum">
              <a:rPr lang="en-US"/>
              <a:pPr>
                <a:defRPr/>
              </a:pPr>
              <a:t>‹#›</a:t>
            </a:fld>
            <a:endParaRPr lang="en-US"/>
          </a:p>
        </p:txBody>
      </p:sp>
    </p:spTree>
    <p:extLst>
      <p:ext uri="{BB962C8B-B14F-4D97-AF65-F5344CB8AC3E}">
        <p14:creationId xmlns:p14="http://schemas.microsoft.com/office/powerpoint/2010/main" val="13313976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pPr>
                <a:defRPr/>
              </a:pPr>
              <a:t>1</a:t>
            </a:fld>
            <a:endParaRPr lang="en-US"/>
          </a:p>
        </p:txBody>
      </p:sp>
    </p:spTree>
    <p:extLst>
      <p:ext uri="{BB962C8B-B14F-4D97-AF65-F5344CB8AC3E}">
        <p14:creationId xmlns:p14="http://schemas.microsoft.com/office/powerpoint/2010/main" val="2602577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pPr>
                <a:defRPr/>
              </a:pPr>
              <a:t>10</a:t>
            </a:fld>
            <a:endParaRPr lang="en-US"/>
          </a:p>
        </p:txBody>
      </p:sp>
    </p:spTree>
    <p:extLst>
      <p:ext uri="{BB962C8B-B14F-4D97-AF65-F5344CB8AC3E}">
        <p14:creationId xmlns:p14="http://schemas.microsoft.com/office/powerpoint/2010/main" val="4096579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pPr>
                <a:defRPr/>
              </a:pPr>
              <a:t>11</a:t>
            </a:fld>
            <a:endParaRPr lang="en-US"/>
          </a:p>
        </p:txBody>
      </p:sp>
    </p:spTree>
    <p:extLst>
      <p:ext uri="{BB962C8B-B14F-4D97-AF65-F5344CB8AC3E}">
        <p14:creationId xmlns:p14="http://schemas.microsoft.com/office/powerpoint/2010/main" val="5777150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pPr>
                <a:defRPr/>
              </a:pPr>
              <a:t>12</a:t>
            </a:fld>
            <a:endParaRPr lang="en-US"/>
          </a:p>
        </p:txBody>
      </p:sp>
    </p:spTree>
    <p:extLst>
      <p:ext uri="{BB962C8B-B14F-4D97-AF65-F5344CB8AC3E}">
        <p14:creationId xmlns:p14="http://schemas.microsoft.com/office/powerpoint/2010/main" val="21131076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pPr>
                <a:defRPr/>
              </a:pPr>
              <a:t>14</a:t>
            </a:fld>
            <a:endParaRPr lang="en-US"/>
          </a:p>
        </p:txBody>
      </p:sp>
    </p:spTree>
    <p:extLst>
      <p:ext uri="{BB962C8B-B14F-4D97-AF65-F5344CB8AC3E}">
        <p14:creationId xmlns:p14="http://schemas.microsoft.com/office/powerpoint/2010/main" val="1889931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pPr>
                <a:defRPr/>
              </a:pPr>
              <a:t>18</a:t>
            </a:fld>
            <a:endParaRPr lang="en-US"/>
          </a:p>
        </p:txBody>
      </p:sp>
    </p:spTree>
    <p:extLst>
      <p:ext uri="{BB962C8B-B14F-4D97-AF65-F5344CB8AC3E}">
        <p14:creationId xmlns:p14="http://schemas.microsoft.com/office/powerpoint/2010/main" val="7266037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pPr>
                <a:defRPr/>
              </a:pPr>
              <a:t>21</a:t>
            </a:fld>
            <a:endParaRPr lang="en-US"/>
          </a:p>
        </p:txBody>
      </p:sp>
    </p:spTree>
    <p:extLst>
      <p:ext uri="{BB962C8B-B14F-4D97-AF65-F5344CB8AC3E}">
        <p14:creationId xmlns:p14="http://schemas.microsoft.com/office/powerpoint/2010/main" val="13828022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solidFill>
                  <a:prstClr val="black"/>
                </a:solidFill>
              </a:rPr>
              <a:pPr>
                <a:defRPr/>
              </a:pPr>
              <a:t>25</a:t>
            </a:fld>
            <a:endParaRPr lang="en-US">
              <a:solidFill>
                <a:prstClr val="black"/>
              </a:solidFill>
            </a:endParaRPr>
          </a:p>
        </p:txBody>
      </p:sp>
    </p:spTree>
    <p:extLst>
      <p:ext uri="{BB962C8B-B14F-4D97-AF65-F5344CB8AC3E}">
        <p14:creationId xmlns:p14="http://schemas.microsoft.com/office/powerpoint/2010/main" val="1028905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pPr>
                <a:defRPr/>
              </a:pPr>
              <a:t>27</a:t>
            </a:fld>
            <a:endParaRPr lang="en-US"/>
          </a:p>
        </p:txBody>
      </p:sp>
    </p:spTree>
    <p:extLst>
      <p:ext uri="{BB962C8B-B14F-4D97-AF65-F5344CB8AC3E}">
        <p14:creationId xmlns:p14="http://schemas.microsoft.com/office/powerpoint/2010/main" val="14278487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pPr>
                <a:defRPr/>
              </a:pPr>
              <a:t>29</a:t>
            </a:fld>
            <a:endParaRPr lang="en-US"/>
          </a:p>
        </p:txBody>
      </p:sp>
    </p:spTree>
    <p:extLst>
      <p:ext uri="{BB962C8B-B14F-4D97-AF65-F5344CB8AC3E}">
        <p14:creationId xmlns:p14="http://schemas.microsoft.com/office/powerpoint/2010/main" val="1819021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pPr>
                <a:defRPr/>
              </a:pPr>
              <a:t>2</a:t>
            </a:fld>
            <a:endParaRPr lang="en-US"/>
          </a:p>
        </p:txBody>
      </p:sp>
    </p:spTree>
    <p:extLst>
      <p:ext uri="{BB962C8B-B14F-4D97-AF65-F5344CB8AC3E}">
        <p14:creationId xmlns:p14="http://schemas.microsoft.com/office/powerpoint/2010/main" val="369110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pPr>
                <a:defRPr/>
              </a:pPr>
              <a:t>3</a:t>
            </a:fld>
            <a:endParaRPr lang="en-US" dirty="0"/>
          </a:p>
        </p:txBody>
      </p:sp>
    </p:spTree>
    <p:extLst>
      <p:ext uri="{BB962C8B-B14F-4D97-AF65-F5344CB8AC3E}">
        <p14:creationId xmlns:p14="http://schemas.microsoft.com/office/powerpoint/2010/main" val="329321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pPr>
                <a:defRPr/>
              </a:pPr>
              <a:t>4</a:t>
            </a:fld>
            <a:endParaRPr lang="en-US"/>
          </a:p>
        </p:txBody>
      </p:sp>
    </p:spTree>
    <p:extLst>
      <p:ext uri="{BB962C8B-B14F-4D97-AF65-F5344CB8AC3E}">
        <p14:creationId xmlns:p14="http://schemas.microsoft.com/office/powerpoint/2010/main" val="10496481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pPr>
                <a:defRPr/>
              </a:pPr>
              <a:t>5</a:t>
            </a:fld>
            <a:endParaRPr lang="en-US"/>
          </a:p>
        </p:txBody>
      </p:sp>
    </p:spTree>
    <p:extLst>
      <p:ext uri="{BB962C8B-B14F-4D97-AF65-F5344CB8AC3E}">
        <p14:creationId xmlns:p14="http://schemas.microsoft.com/office/powerpoint/2010/main" val="1596490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pPr>
                <a:defRPr/>
              </a:pPr>
              <a:t>6</a:t>
            </a:fld>
            <a:endParaRPr lang="en-US"/>
          </a:p>
        </p:txBody>
      </p:sp>
    </p:spTree>
    <p:extLst>
      <p:ext uri="{BB962C8B-B14F-4D97-AF65-F5344CB8AC3E}">
        <p14:creationId xmlns:p14="http://schemas.microsoft.com/office/powerpoint/2010/main" val="1446657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pPr>
                <a:defRPr/>
              </a:pPr>
              <a:t>7</a:t>
            </a:fld>
            <a:endParaRPr lang="en-US"/>
          </a:p>
        </p:txBody>
      </p:sp>
    </p:spTree>
    <p:extLst>
      <p:ext uri="{BB962C8B-B14F-4D97-AF65-F5344CB8AC3E}">
        <p14:creationId xmlns:p14="http://schemas.microsoft.com/office/powerpoint/2010/main" val="284496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pPr>
                <a:defRPr/>
              </a:pPr>
              <a:t>8</a:t>
            </a:fld>
            <a:endParaRPr lang="en-US" dirty="0"/>
          </a:p>
        </p:txBody>
      </p:sp>
    </p:spTree>
    <p:extLst>
      <p:ext uri="{BB962C8B-B14F-4D97-AF65-F5344CB8AC3E}">
        <p14:creationId xmlns:p14="http://schemas.microsoft.com/office/powerpoint/2010/main" val="13323087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BE678B4-E9AE-46BA-A331-D14442D63581}" type="slidenum">
              <a:rPr lang="en-US" smtClean="0"/>
              <a:pPr>
                <a:defRPr/>
              </a:pPr>
              <a:t>9</a:t>
            </a:fld>
            <a:endParaRPr lang="en-US"/>
          </a:p>
        </p:txBody>
      </p:sp>
    </p:spTree>
    <p:extLst>
      <p:ext uri="{BB962C8B-B14F-4D97-AF65-F5344CB8AC3E}">
        <p14:creationId xmlns:p14="http://schemas.microsoft.com/office/powerpoint/2010/main" val="3278198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4"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4"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title="AEM Logo and Full Center name"/>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438400" y="6096000"/>
            <a:ext cx="5988050" cy="609600"/>
          </a:xfrm>
          <a:prstGeom prst="rect">
            <a:avLst/>
          </a:prstGeom>
          <a:noFill/>
          <a:ln>
            <a:noFill/>
          </a:ln>
        </p:spPr>
      </p:pic>
      <p:sp>
        <p:nvSpPr>
          <p:cNvPr id="2" name="Title 1"/>
          <p:cNvSpPr>
            <a:spLocks noGrp="1"/>
          </p:cNvSpPr>
          <p:nvPr>
            <p:ph type="ctrTitle" hasCustomPrompt="1"/>
          </p:nvPr>
        </p:nvSpPr>
        <p:spPr>
          <a:xfrm>
            <a:off x="2133600" y="1447800"/>
            <a:ext cx="6436302" cy="1470025"/>
          </a:xfrm>
        </p:spPr>
        <p:txBody>
          <a:bodyPr/>
          <a:lstStyle>
            <a:lvl1pPr>
              <a:defRPr sz="2800" u="none" kern="0" baseline="0">
                <a:solidFill>
                  <a:schemeClr val="tx1"/>
                </a:solidFill>
                <a:uFill>
                  <a:solidFill>
                    <a:srgbClr val="92D050"/>
                  </a:solidFill>
                </a:uFill>
              </a:defRPr>
            </a:lvl1pPr>
          </a:lstStyle>
          <a:p>
            <a:r>
              <a:rPr lang="en-US" dirty="0" smtClean="0"/>
              <a:t>OSEP Kick-Off Meeting</a:t>
            </a:r>
            <a:endParaRPr lang="en-US" dirty="0"/>
          </a:p>
        </p:txBody>
      </p:sp>
      <p:sp>
        <p:nvSpPr>
          <p:cNvPr id="3" name="Subtitle 2"/>
          <p:cNvSpPr>
            <a:spLocks noGrp="1"/>
          </p:cNvSpPr>
          <p:nvPr>
            <p:ph type="subTitle" idx="1" hasCustomPrompt="1"/>
          </p:nvPr>
        </p:nvSpPr>
        <p:spPr>
          <a:xfrm>
            <a:off x="2133600" y="3222625"/>
            <a:ext cx="6400800" cy="1752600"/>
          </a:xfrm>
        </p:spPr>
        <p:txBody>
          <a:bodyPr/>
          <a:lstStyle>
            <a:lvl1pPr marL="0" indent="0" algn="ctr">
              <a:buNone/>
              <a:defRPr sz="2400">
                <a:solidFill>
                  <a:schemeClr val="tx1">
                    <a:lumMod val="75000"/>
                    <a:lumOff val="25000"/>
                  </a:schemeClr>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October 28, 2014</a:t>
            </a:r>
            <a:endParaRPr lang="en-US" dirty="0"/>
          </a:p>
        </p:txBody>
      </p:sp>
      <p:pic>
        <p:nvPicPr>
          <p:cNvPr id="2050" name="Picture 2" title="AEM Center Decorative banne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525" y="0"/>
            <a:ext cx="1766454"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4098" name="Picture 2" descr="D:\Documents\Digital Artisans\Digital-Artisans\CAST\AEM\shape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76200"/>
            <a:ext cx="9220200" cy="606280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2514600"/>
            <a:ext cx="8229600" cy="1143000"/>
          </a:xfrm>
        </p:spPr>
        <p:txBody>
          <a:bodyPr/>
          <a:lstStyle/>
          <a:p>
            <a:r>
              <a:rPr lang="en-US" smtClean="0"/>
              <a:t>Click to edit Master title style</a:t>
            </a:r>
            <a:endParaRPr lang="en-US"/>
          </a:p>
        </p:txBody>
      </p:sp>
    </p:spTree>
    <p:extLst>
      <p:ext uri="{BB962C8B-B14F-4D97-AF65-F5344CB8AC3E}">
        <p14:creationId xmlns:p14="http://schemas.microsoft.com/office/powerpoint/2010/main" val="27086004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pic>
        <p:nvPicPr>
          <p:cNvPr id="5122" name="Picture 2" descr="D:\Documents\Digital Artisans\Digital-Artisans\CAST\AEM\shape3.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2895600"/>
            <a:ext cx="9340214" cy="40386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79107" y="1524000"/>
            <a:ext cx="8229600" cy="1143000"/>
          </a:xfrm>
        </p:spPr>
        <p:txBody>
          <a:bodyPr/>
          <a:lstStyle/>
          <a:p>
            <a:r>
              <a:rPr lang="en-US" smtClean="0"/>
              <a:t>Click to edit Master title style</a:t>
            </a: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@AEM_Center  |  #aem4all</a:t>
            </a:r>
            <a:endParaRPr lang="en-US"/>
          </a:p>
        </p:txBody>
      </p:sp>
    </p:spTree>
    <p:extLst>
      <p:ext uri="{BB962C8B-B14F-4D97-AF65-F5344CB8AC3E}">
        <p14:creationId xmlns:p14="http://schemas.microsoft.com/office/powerpoint/2010/main" val="397214369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lvl1pPr>
              <a:defRPr/>
            </a:lvl1pPr>
          </a:lstStyle>
          <a:p>
            <a:pPr>
              <a:defRPr/>
            </a:pPr>
            <a:r>
              <a:rPr lang="en-US" smtClean="0"/>
              <a:t>@AEM_Center  |  #aem4all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Footer Placeholder 4"/>
          <p:cNvSpPr>
            <a:spLocks noGrp="1"/>
          </p:cNvSpPr>
          <p:nvPr>
            <p:ph type="ftr" sz="quarter" idx="11"/>
          </p:nvPr>
        </p:nvSpPr>
        <p:spPr/>
        <p:txBody>
          <a:bodyPr/>
          <a:lstStyle>
            <a:lvl1pPr>
              <a:defRPr/>
            </a:lvl1pPr>
          </a:lstStyle>
          <a:p>
            <a:pPr>
              <a:defRPr/>
            </a:pPr>
            <a:r>
              <a:rPr lang="en-US" smtClean="0"/>
              <a:t>@AEM_Center  |  #aem4all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4"/>
          <p:cNvSpPr>
            <a:spLocks noGrp="1"/>
          </p:cNvSpPr>
          <p:nvPr>
            <p:ph type="ftr" sz="quarter" idx="11"/>
          </p:nvPr>
        </p:nvSpPr>
        <p:spPr/>
        <p:txBody>
          <a:bodyPr/>
          <a:lstStyle>
            <a:lvl1pPr>
              <a:defRPr/>
            </a:lvl1pPr>
          </a:lstStyle>
          <a:p>
            <a:pPr>
              <a:defRPr/>
            </a:pPr>
            <a:r>
              <a:rPr lang="en-US" smtClean="0"/>
              <a:t>@AEM_Center  |  #aem4all</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@AEM_Center  |  #aem4all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@AEM_Center  |  #aem4all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cxnSp>
        <p:nvCxnSpPr>
          <p:cNvPr id="5" name="Straight Connector 4"/>
          <p:cNvCxnSpPr/>
          <p:nvPr userDrawn="1"/>
        </p:nvCxnSpPr>
        <p:spPr>
          <a:xfrm>
            <a:off x="533400" y="381000"/>
            <a:ext cx="8153400"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6" name="Straight Connector 5"/>
          <p:cNvCxnSpPr/>
          <p:nvPr userDrawn="1"/>
        </p:nvCxnSpPr>
        <p:spPr>
          <a:xfrm>
            <a:off x="304800" y="6324600"/>
            <a:ext cx="8534400" cy="0"/>
          </a:xfrm>
          <a:prstGeom prst="line">
            <a:avLst/>
          </a:prstGeom>
        </p:spPr>
        <p:style>
          <a:lnRef idx="3">
            <a:schemeClr val="accent6"/>
          </a:lnRef>
          <a:fillRef idx="0">
            <a:schemeClr val="accent6"/>
          </a:fillRef>
          <a:effectRef idx="2">
            <a:schemeClr val="accent6"/>
          </a:effectRef>
          <a:fontRef idx="minor">
            <a:schemeClr val="tx1"/>
          </a:fontRef>
        </p:style>
      </p:cxnSp>
      <p:sp>
        <p:nvSpPr>
          <p:cNvPr id="7" name="TextBox 6"/>
          <p:cNvSpPr txBox="1"/>
          <p:nvPr userDrawn="1"/>
        </p:nvSpPr>
        <p:spPr>
          <a:xfrm>
            <a:off x="7162800" y="6169025"/>
            <a:ext cx="1219200" cy="307975"/>
          </a:xfrm>
          <a:prstGeom prst="rect">
            <a:avLst/>
          </a:prstGeom>
          <a:solidFill>
            <a:schemeClr val="bg1"/>
          </a:solidFill>
        </p:spPr>
        <p:txBody>
          <a:bodyPr>
            <a:spAutoFit/>
          </a:bodyPr>
          <a:lstStyle/>
          <a:p>
            <a:pPr fontAlgn="auto">
              <a:spcBef>
                <a:spcPts val="0"/>
              </a:spcBef>
              <a:spcAft>
                <a:spcPts val="0"/>
              </a:spcAft>
              <a:defRPr/>
            </a:pPr>
            <a:r>
              <a:rPr lang="en-US" sz="1400" b="1" dirty="0">
                <a:solidFill>
                  <a:srgbClr val="4F81BD">
                    <a:lumMod val="75000"/>
                  </a:srgbClr>
                </a:solidFill>
                <a:latin typeface="Calibri" pitchFamily="34" charset="0"/>
                <a:ea typeface="+mn-ea"/>
              </a:rPr>
              <a:t> aem.cast.org</a:t>
            </a:r>
          </a:p>
        </p:txBody>
      </p:sp>
      <p:sp>
        <p:nvSpPr>
          <p:cNvPr id="3" name="Content Placeholder 2"/>
          <p:cNvSpPr>
            <a:spLocks noGrp="1"/>
          </p:cNvSpPr>
          <p:nvPr>
            <p:ph idx="1"/>
          </p:nvPr>
        </p:nvSpPr>
        <p:spPr>
          <a:xfrm>
            <a:off x="457200" y="1183511"/>
            <a:ext cx="8229600" cy="464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FDF39666-0FF2-AC4D-8BDF-0CB318C59B3D}" type="datetime1">
              <a:rPr lang="en-US" smtClean="0">
                <a:solidFill>
                  <a:prstClr val="black">
                    <a:tint val="75000"/>
                  </a:prstClr>
                </a:solidFill>
              </a:rPr>
              <a:t>3/28/17</a:t>
            </a:fld>
            <a:endParaRPr lang="en-US">
              <a:solidFill>
                <a:prstClr val="black">
                  <a:tint val="75000"/>
                </a:prstClr>
              </a:solidFill>
            </a:endParaRPr>
          </a:p>
        </p:txBody>
      </p:sp>
      <p:sp>
        <p:nvSpPr>
          <p:cNvPr id="9"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10"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D9512EA-A45B-46B3-B43C-5FDFD6BFBC2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251016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8278" y="0"/>
            <a:ext cx="8225721" cy="914400"/>
          </a:xfrm>
          <a:solidFill>
            <a:srgbClr val="B4DAA6"/>
          </a:solidFill>
          <a:ln>
            <a:noFill/>
          </a:ln>
          <a:effectLst/>
        </p:spPr>
        <p:style>
          <a:lnRef idx="1">
            <a:schemeClr val="accent6"/>
          </a:lnRef>
          <a:fillRef idx="2">
            <a:schemeClr val="accent6"/>
          </a:fillRef>
          <a:effectRef idx="1">
            <a:schemeClr val="accent6"/>
          </a:effectRef>
          <a:fontRef idx="none"/>
        </p:style>
        <p:txBody>
          <a:bodyPr/>
          <a:lstStyle>
            <a:lvl1pPr marL="228600" algn="l">
              <a:defRPr sz="2800">
                <a:ln>
                  <a:noFill/>
                </a:ln>
              </a:defRPr>
            </a:lvl1pPr>
          </a:lstStyle>
          <a:p>
            <a:r>
              <a:rPr lang="en-US" dirty="0" smtClean="0"/>
              <a:t>Click to edit Master title style</a:t>
            </a:r>
            <a:endParaRPr lang="en-US" dirty="0"/>
          </a:p>
        </p:txBody>
      </p:sp>
      <p:sp>
        <p:nvSpPr>
          <p:cNvPr id="3" name="Content Placeholder 2"/>
          <p:cNvSpPr>
            <a:spLocks noGrp="1"/>
          </p:cNvSpPr>
          <p:nvPr>
            <p:ph idx="1"/>
          </p:nvPr>
        </p:nvSpPr>
        <p:spPr>
          <a:xfrm>
            <a:off x="1137062" y="1371600"/>
            <a:ext cx="7543800" cy="4876800"/>
          </a:xfrm>
        </p:spPr>
        <p:txBody>
          <a:bodyPr/>
          <a:lstStyle>
            <a:lvl1pPr>
              <a:defRPr sz="28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Footer Placeholder 4"/>
          <p:cNvSpPr>
            <a:spLocks noGrp="1"/>
          </p:cNvSpPr>
          <p:nvPr>
            <p:ph type="ftr" sz="quarter" idx="3"/>
          </p:nvPr>
        </p:nvSpPr>
        <p:spPr>
          <a:xfrm>
            <a:off x="457200" y="6356350"/>
            <a:ext cx="8229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en-US" smtClean="0"/>
              <a:t>@AEM_Center  |  #aem4all</a:t>
            </a:r>
            <a:endParaRPr lang="en-US" dirty="0"/>
          </a:p>
        </p:txBody>
      </p:sp>
      <p:pic>
        <p:nvPicPr>
          <p:cNvPr id="6146" name="Picture 2" title="AEM Center 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0542" y="-16896"/>
            <a:ext cx="934942" cy="93129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8278" y="0"/>
            <a:ext cx="8225721" cy="914400"/>
          </a:xfrm>
          <a:solidFill>
            <a:srgbClr val="B4DAA6"/>
          </a:solidFill>
          <a:ln>
            <a:noFill/>
          </a:ln>
          <a:effectLst/>
        </p:spPr>
        <p:style>
          <a:lnRef idx="1">
            <a:schemeClr val="accent6"/>
          </a:lnRef>
          <a:fillRef idx="2">
            <a:schemeClr val="accent6"/>
          </a:fillRef>
          <a:effectRef idx="1">
            <a:schemeClr val="accent6"/>
          </a:effectRef>
          <a:fontRef idx="none"/>
        </p:style>
        <p:txBody>
          <a:bodyPr/>
          <a:lstStyle>
            <a:lvl1pPr marL="228600" algn="l">
              <a:defRPr sz="2800">
                <a:ln>
                  <a:noFill/>
                </a:ln>
              </a:defRPr>
            </a:lvl1pPr>
          </a:lstStyle>
          <a:p>
            <a:r>
              <a:rPr lang="en-US" dirty="0" smtClean="0"/>
              <a:t>Click to edit Master title style</a:t>
            </a:r>
            <a:endParaRPr lang="en-US" dirty="0"/>
          </a:p>
        </p:txBody>
      </p:sp>
      <p:sp>
        <p:nvSpPr>
          <p:cNvPr id="3" name="Content Placeholder 2"/>
          <p:cNvSpPr>
            <a:spLocks noGrp="1"/>
          </p:cNvSpPr>
          <p:nvPr>
            <p:ph idx="1"/>
          </p:nvPr>
        </p:nvSpPr>
        <p:spPr>
          <a:xfrm>
            <a:off x="1137062" y="1371600"/>
            <a:ext cx="7543800" cy="4876800"/>
          </a:xfrm>
        </p:spPr>
        <p:txBody>
          <a:bodyPr/>
          <a:lstStyle>
            <a:lvl1pPr>
              <a:defRPr sz="28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146" name="Picture 2" descr="D:\Documents\Digital Artisans\Digital-Artisans\CAST\AEM\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76200"/>
            <a:ext cx="994478" cy="99060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userDrawn="1"/>
        </p:nvSpPr>
        <p:spPr bwMode="auto">
          <a:xfrm rot="5400000">
            <a:off x="-2527162" y="3441561"/>
            <a:ext cx="5968721" cy="914400"/>
          </a:xfrm>
          <a:prstGeom prst="rect">
            <a:avLst/>
          </a:prstGeom>
          <a:solidFill>
            <a:srgbClr val="B4DAA6"/>
          </a:solidFill>
          <a:ln w="9525" cap="flat" cmpd="sng" algn="ctr">
            <a:noFill/>
            <a:prstDash val="solid"/>
            <a:miter lim="800000"/>
            <a:headEnd/>
            <a:tailEnd/>
          </a:ln>
          <a:effectLst/>
        </p:spPr>
        <p:style>
          <a:lnRef idx="1">
            <a:schemeClr val="accent6"/>
          </a:lnRef>
          <a:fillRef idx="2">
            <a:schemeClr val="accent6"/>
          </a:fillRef>
          <a:effectRef idx="1">
            <a:schemeClr val="accent6"/>
          </a:effectRef>
          <a:fontRef idx="none"/>
        </p:style>
        <p:txBody>
          <a:bodyPr vert="horz" wrap="square" lIns="91440" tIns="45720" rIns="91440" bIns="45720" numCol="1" anchor="ctr" anchorCtr="0" compatLnSpc="1">
            <a:prstTxWarp prst="textNoShape">
              <a:avLst/>
            </a:prstTxWarp>
          </a:bodyPr>
          <a:lstStyle>
            <a:lvl1pPr marL="228600" algn="l" rtl="0" eaLnBrk="0" fontAlgn="base" hangingPunct="0">
              <a:spcBef>
                <a:spcPct val="0"/>
              </a:spcBef>
              <a:spcAft>
                <a:spcPct val="0"/>
              </a:spcAft>
              <a:defRPr sz="2800" kern="1200">
                <a:ln>
                  <a:noFill/>
                </a:ln>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endParaRPr lang="en-US" dirty="0"/>
          </a:p>
        </p:txBody>
      </p:sp>
      <p:pic>
        <p:nvPicPr>
          <p:cNvPr id="7" name="Picture 6" descr="AEM Logo and full name: National Center on Accessible Educational Materials"/>
          <p:cNvPicPr/>
          <p:nvPr userDrawn="1"/>
        </p:nvPicPr>
        <p:blipFill>
          <a:blip r:embed="rId3" cstate="print">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a:off x="6553200" y="6486016"/>
            <a:ext cx="2438400" cy="248236"/>
          </a:xfrm>
          <a:prstGeom prst="rect">
            <a:avLst/>
          </a:prstGeom>
          <a:noFill/>
          <a:ln>
            <a:noFill/>
          </a:ln>
        </p:spPr>
      </p:pic>
    </p:spTree>
    <p:extLst>
      <p:ext uri="{BB962C8B-B14F-4D97-AF65-F5344CB8AC3E}">
        <p14:creationId xmlns:p14="http://schemas.microsoft.com/office/powerpoint/2010/main" val="78144592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8278" y="0"/>
            <a:ext cx="8225721" cy="914400"/>
          </a:xfrm>
          <a:noFill/>
          <a:ln>
            <a:noFill/>
          </a:ln>
          <a:effectLst/>
        </p:spPr>
        <p:style>
          <a:lnRef idx="1">
            <a:schemeClr val="accent6"/>
          </a:lnRef>
          <a:fillRef idx="2">
            <a:schemeClr val="accent6"/>
          </a:fillRef>
          <a:effectRef idx="1">
            <a:schemeClr val="accent6"/>
          </a:effectRef>
          <a:fontRef idx="none"/>
        </p:style>
        <p:txBody>
          <a:bodyPr/>
          <a:lstStyle>
            <a:lvl1pPr marL="228600" algn="l">
              <a:defRPr sz="2800">
                <a:ln>
                  <a:noFill/>
                </a:ln>
              </a:defRPr>
            </a:lvl1pPr>
          </a:lstStyle>
          <a:p>
            <a:r>
              <a:rPr lang="en-US" dirty="0" smtClean="0"/>
              <a:t>Click to edit Master title style</a:t>
            </a:r>
            <a:endParaRPr lang="en-US" dirty="0"/>
          </a:p>
        </p:txBody>
      </p:sp>
      <p:sp>
        <p:nvSpPr>
          <p:cNvPr id="3" name="Content Placeholder 2"/>
          <p:cNvSpPr>
            <a:spLocks noGrp="1"/>
          </p:cNvSpPr>
          <p:nvPr>
            <p:ph idx="1"/>
          </p:nvPr>
        </p:nvSpPr>
        <p:spPr>
          <a:xfrm>
            <a:off x="1137062" y="1371600"/>
            <a:ext cx="7543800" cy="4876800"/>
          </a:xfrm>
        </p:spPr>
        <p:txBody>
          <a:bodyPr/>
          <a:lstStyle>
            <a:lvl1pPr>
              <a:defRPr sz="28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146" name="Picture 2" descr="D:\Documents\Digital Artisans\Digital-Artisans\CAST\AEM\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76200"/>
            <a:ext cx="994478" cy="99060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userDrawn="1"/>
        </p:nvSpPr>
        <p:spPr bwMode="auto">
          <a:xfrm rot="5400000">
            <a:off x="-2527162" y="3441561"/>
            <a:ext cx="5968721" cy="914400"/>
          </a:xfrm>
          <a:prstGeom prst="rect">
            <a:avLst/>
          </a:prstGeom>
          <a:solidFill>
            <a:srgbClr val="B4DAA6"/>
          </a:solidFill>
          <a:ln w="9525" cap="flat" cmpd="sng" algn="ctr">
            <a:noFill/>
            <a:prstDash val="solid"/>
            <a:miter lim="800000"/>
            <a:headEnd/>
            <a:tailEnd/>
          </a:ln>
          <a:effectLst/>
        </p:spPr>
        <p:style>
          <a:lnRef idx="1">
            <a:schemeClr val="accent6"/>
          </a:lnRef>
          <a:fillRef idx="2">
            <a:schemeClr val="accent6"/>
          </a:fillRef>
          <a:effectRef idx="1">
            <a:schemeClr val="accent6"/>
          </a:effectRef>
          <a:fontRef idx="none"/>
        </p:style>
        <p:txBody>
          <a:bodyPr vert="horz" wrap="square" lIns="91440" tIns="45720" rIns="91440" bIns="45720" numCol="1" anchor="ctr" anchorCtr="0" compatLnSpc="1">
            <a:prstTxWarp prst="textNoShape">
              <a:avLst/>
            </a:prstTxWarp>
          </a:bodyPr>
          <a:lstStyle>
            <a:lvl1pPr marL="228600" algn="l" rtl="0" eaLnBrk="0" fontAlgn="base" hangingPunct="0">
              <a:spcBef>
                <a:spcPct val="0"/>
              </a:spcBef>
              <a:spcAft>
                <a:spcPct val="0"/>
              </a:spcAft>
              <a:defRPr sz="2800" kern="1200">
                <a:ln>
                  <a:noFill/>
                </a:ln>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endParaRPr lang="en-US" dirty="0"/>
          </a:p>
        </p:txBody>
      </p:sp>
      <p:pic>
        <p:nvPicPr>
          <p:cNvPr id="7" name="Picture 6" descr="AEM Logo and full name: National Center on Accessible Educational Materials"/>
          <p:cNvPicPr/>
          <p:nvPr userDrawn="1"/>
        </p:nvPicPr>
        <p:blipFill>
          <a:blip r:embed="rId3" cstate="print">
            <a:grayscl/>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a:off x="6553200" y="6486016"/>
            <a:ext cx="2438400" cy="248236"/>
          </a:xfrm>
          <a:prstGeom prst="rect">
            <a:avLst/>
          </a:prstGeom>
          <a:noFill/>
          <a:ln>
            <a:noFill/>
          </a:ln>
        </p:spPr>
      </p:pic>
    </p:spTree>
    <p:extLst>
      <p:ext uri="{BB962C8B-B14F-4D97-AF65-F5344CB8AC3E}">
        <p14:creationId xmlns:p14="http://schemas.microsoft.com/office/powerpoint/2010/main" val="25568269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132118" y="1219200"/>
            <a:ext cx="7620000" cy="5029200"/>
          </a:xfrm>
        </p:spPr>
        <p:txBody>
          <a:bodyPr/>
          <a:lstStyle>
            <a:lvl1pPr marL="342900" indent="-342900">
              <a:buClr>
                <a:srgbClr val="F56C4C"/>
              </a:buClr>
              <a:buFont typeface="Wingdings" pitchFamily="2" charset="2"/>
              <a:buChar char="§"/>
              <a:defRPr sz="2800"/>
            </a:lvl1pPr>
            <a:lvl2pPr marL="742950" indent="-285750">
              <a:buClr>
                <a:srgbClr val="868DBE"/>
              </a:buClr>
              <a:buFont typeface="Wingdings" pitchFamily="2" charset="2"/>
              <a:buChar char="§"/>
              <a:defRPr sz="2400"/>
            </a:lvl2pPr>
            <a:lvl3pPr marL="1143000" indent="-228600">
              <a:buClr>
                <a:srgbClr val="B4DAA6"/>
              </a:buClr>
              <a:buFont typeface="Wingdings" pitchFamily="2" charset="2"/>
              <a:buChar char="§"/>
              <a:defRPr sz="2000"/>
            </a:lvl3pPr>
            <a:lvl4pPr marL="1600200" indent="-228600">
              <a:buClr>
                <a:srgbClr val="F56C4C"/>
              </a:buClr>
              <a:buFont typeface="Wingdings" pitchFamily="2" charset="2"/>
              <a:buChar char="§"/>
              <a:defRPr sz="1800"/>
            </a:lvl4pPr>
            <a:lvl5pPr marL="2057400" indent="-228600">
              <a:buClr>
                <a:srgbClr val="868DBE"/>
              </a:buClr>
              <a:buFont typeface="Wingdings" pitchFamily="2" charset="2"/>
              <a:buChar cha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Footer Placeholder 4"/>
          <p:cNvSpPr>
            <a:spLocks noGrp="1"/>
          </p:cNvSpPr>
          <p:nvPr>
            <p:ph type="ftr" sz="quarter" idx="3"/>
          </p:nvPr>
        </p:nvSpPr>
        <p:spPr>
          <a:xfrm>
            <a:off x="457200" y="6356350"/>
            <a:ext cx="8229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en-US" smtClean="0"/>
              <a:t>@AEM_Center  |  #aem4all</a:t>
            </a:r>
            <a:endParaRPr lang="en-US" dirty="0"/>
          </a:p>
        </p:txBody>
      </p:sp>
      <p:cxnSp>
        <p:nvCxnSpPr>
          <p:cNvPr id="6" name="Straight Connector 5"/>
          <p:cNvCxnSpPr/>
          <p:nvPr userDrawn="1"/>
        </p:nvCxnSpPr>
        <p:spPr>
          <a:xfrm>
            <a:off x="990600" y="762000"/>
            <a:ext cx="8153400" cy="0"/>
          </a:xfrm>
          <a:prstGeom prst="line">
            <a:avLst/>
          </a:prstGeom>
          <a:ln w="57150"/>
        </p:spPr>
        <p:style>
          <a:lnRef idx="1">
            <a:schemeClr val="accent1"/>
          </a:lnRef>
          <a:fillRef idx="0">
            <a:schemeClr val="accent1"/>
          </a:fillRef>
          <a:effectRef idx="0">
            <a:schemeClr val="accent1"/>
          </a:effectRef>
          <a:fontRef idx="minor">
            <a:schemeClr val="tx1"/>
          </a:fontRef>
        </p:style>
      </p:cxnSp>
      <p:pic>
        <p:nvPicPr>
          <p:cNvPr id="9" name="Picture 2" descr="D:\Documents\Digital Artisans\Digital-Artisans\CAST\AEM\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76200"/>
            <a:ext cx="994478" cy="990600"/>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p:cNvSpPr>
            <a:spLocks noGrp="1"/>
          </p:cNvSpPr>
          <p:nvPr>
            <p:ph type="title"/>
          </p:nvPr>
        </p:nvSpPr>
        <p:spPr>
          <a:xfrm>
            <a:off x="918278" y="0"/>
            <a:ext cx="8225721" cy="914400"/>
          </a:xfrm>
          <a:noFill/>
          <a:ln>
            <a:noFill/>
          </a:ln>
          <a:effectLst/>
        </p:spPr>
        <p:style>
          <a:lnRef idx="1">
            <a:schemeClr val="accent6"/>
          </a:lnRef>
          <a:fillRef idx="2">
            <a:schemeClr val="accent6"/>
          </a:fillRef>
          <a:effectRef idx="1">
            <a:schemeClr val="accent6"/>
          </a:effectRef>
          <a:fontRef idx="none"/>
        </p:style>
        <p:txBody>
          <a:bodyPr/>
          <a:lstStyle>
            <a:lvl1pPr marL="228600" algn="l">
              <a:defRPr sz="2800">
                <a:ln>
                  <a:noFill/>
                </a:ln>
              </a:defRPr>
            </a:lvl1pPr>
          </a:lstStyle>
          <a:p>
            <a:r>
              <a:rPr lang="en-US" dirty="0" smtClean="0"/>
              <a:t>Click to edit Master title style</a:t>
            </a:r>
            <a:endParaRPr lang="en-US" dirty="0"/>
          </a:p>
        </p:txBody>
      </p:sp>
    </p:spTree>
    <p:extLst>
      <p:ext uri="{BB962C8B-B14F-4D97-AF65-F5344CB8AC3E}">
        <p14:creationId xmlns:p14="http://schemas.microsoft.com/office/powerpoint/2010/main" val="377296990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0"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Footer Placeholder 4"/>
          <p:cNvSpPr>
            <a:spLocks noGrp="1"/>
          </p:cNvSpPr>
          <p:nvPr>
            <p:ph type="ftr" sz="quarter" idx="3"/>
          </p:nvPr>
        </p:nvSpPr>
        <p:spPr>
          <a:xfrm>
            <a:off x="457200" y="6356350"/>
            <a:ext cx="8229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en-US" smtClean="0"/>
              <a:t>@AEM_Center  |  #aem4all</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smtClean="0"/>
              <a:t>@AEM_Center  |  #aem4all</a:t>
            </a:r>
            <a:endParaRPr lang="en-US"/>
          </a:p>
        </p:txBody>
      </p:sp>
      <p:sp>
        <p:nvSpPr>
          <p:cNvPr id="12" name="Title 1"/>
          <p:cNvSpPr>
            <a:spLocks noGrp="1"/>
          </p:cNvSpPr>
          <p:nvPr>
            <p:ph type="title"/>
          </p:nvPr>
        </p:nvSpPr>
        <p:spPr>
          <a:xfrm>
            <a:off x="918278" y="0"/>
            <a:ext cx="8225721" cy="914400"/>
          </a:xfrm>
          <a:solidFill>
            <a:srgbClr val="B4DAA6"/>
          </a:solidFill>
          <a:ln>
            <a:noFill/>
          </a:ln>
          <a:effectLst/>
        </p:spPr>
        <p:style>
          <a:lnRef idx="1">
            <a:schemeClr val="accent6"/>
          </a:lnRef>
          <a:fillRef idx="2">
            <a:schemeClr val="accent6"/>
          </a:fillRef>
          <a:effectRef idx="1">
            <a:schemeClr val="accent6"/>
          </a:effectRef>
          <a:fontRef idx="none"/>
        </p:style>
        <p:txBody>
          <a:bodyPr/>
          <a:lstStyle>
            <a:lvl1pPr marL="228600" algn="l">
              <a:defRPr sz="2800">
                <a:ln>
                  <a:noFill/>
                </a:ln>
              </a:defRPr>
            </a:lvl1pPr>
          </a:lstStyle>
          <a:p>
            <a:r>
              <a:rPr lang="en-US" dirty="0" smtClean="0"/>
              <a:t>Click to edit Master title style</a:t>
            </a:r>
            <a:endParaRPr lang="en-US" dirty="0"/>
          </a:p>
        </p:txBody>
      </p:sp>
      <p:pic>
        <p:nvPicPr>
          <p:cNvPr id="13" name="Picture 2" descr="D:\Documents\Digital Artisans\Digital-Artisans\CAST\AEM\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76200"/>
            <a:ext cx="994478" cy="990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smtClean="0"/>
              <a:t>@AEM_Center  |  #aem4all</a:t>
            </a:r>
            <a:endParaRPr lang="en-US"/>
          </a:p>
        </p:txBody>
      </p:sp>
      <p:cxnSp>
        <p:nvCxnSpPr>
          <p:cNvPr id="11" name="Straight Connector 10" title=" header underline orange"/>
          <p:cNvCxnSpPr/>
          <p:nvPr userDrawn="1"/>
        </p:nvCxnSpPr>
        <p:spPr>
          <a:xfrm>
            <a:off x="1295400" y="1219200"/>
            <a:ext cx="6553200" cy="0"/>
          </a:xfrm>
          <a:prstGeom prst="line">
            <a:avLst/>
          </a:prstGeom>
          <a:ln w="57150"/>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3074" name="Picture 2" descr="D:\Documents\Digital Artisans\Digital-Artisans\CAST\AEM\shape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6907" y="152400"/>
            <a:ext cx="9170907" cy="4953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2514600"/>
            <a:ext cx="8229600" cy="1143000"/>
          </a:xfrm>
        </p:spPr>
        <p:txBody>
          <a:bodyPr/>
          <a:lstStyle/>
          <a:p>
            <a:r>
              <a:rPr lang="en-US" smtClean="0"/>
              <a:t>Click to edit Master title style</a:t>
            </a:r>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@AEM_Center  |  #aem4all</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457200" y="6356350"/>
            <a:ext cx="8229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en-US" smtClean="0"/>
              <a:t>@AEM_Center  |  #aem4all</a:t>
            </a:r>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702" r:id="rId3"/>
    <p:sldLayoutId id="2147483703" r:id="rId4"/>
    <p:sldLayoutId id="2147483699" r:id="rId5"/>
    <p:sldLayoutId id="2147483688" r:id="rId6"/>
    <p:sldLayoutId id="2147483689" r:id="rId7"/>
    <p:sldLayoutId id="2147483690" r:id="rId8"/>
    <p:sldLayoutId id="2147483691" r:id="rId9"/>
    <p:sldLayoutId id="2147483700" r:id="rId10"/>
    <p:sldLayoutId id="2147483701" r:id="rId11"/>
    <p:sldLayoutId id="2147483692" r:id="rId12"/>
    <p:sldLayoutId id="2147483693" r:id="rId13"/>
    <p:sldLayoutId id="2147483694" r:id="rId14"/>
    <p:sldLayoutId id="2147483695" r:id="rId15"/>
    <p:sldLayoutId id="2147483696" r:id="rId16"/>
    <p:sldLayoutId id="2147483705" r:id="rId17"/>
  </p:sldLayoutIdLst>
  <p:hf sldNum="0" hdr="0" dt="0"/>
  <p:txStyles>
    <p:titleStyle>
      <a:lvl1pPr algn="ctr" rtl="0" eaLnBrk="0" fontAlgn="base" hangingPunct="0">
        <a:spcBef>
          <a:spcPct val="0"/>
        </a:spcBef>
        <a:spcAft>
          <a:spcPct val="0"/>
        </a:spcAft>
        <a:defRPr sz="3200" kern="1200" baseline="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Clr>
          <a:srgbClr val="F56C4C"/>
        </a:buClr>
        <a:buFont typeface="Wingdings" pitchFamily="2" charset="2"/>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868DBE"/>
        </a:buClr>
        <a:buFont typeface="Wingdings" pitchFamily="2" charset="2"/>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B4DAA6"/>
        </a:buClr>
        <a:buFont typeface="Wingdings" pitchFamily="2" charset="2"/>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F56C4C"/>
        </a:buClr>
        <a:buFont typeface="Wingdings" pitchFamily="2" charset="2"/>
        <a:buChar char="§"/>
        <a:defRPr sz="1800" kern="1200">
          <a:solidFill>
            <a:schemeClr val="tx1"/>
          </a:solidFill>
          <a:latin typeface="+mn-lt"/>
          <a:ea typeface="+mn-ea"/>
          <a:cs typeface="+mn-cs"/>
        </a:defRPr>
      </a:lvl4pPr>
      <a:lvl5pPr marL="2057400" indent="-228600" algn="l" rtl="0" eaLnBrk="0" fontAlgn="base" hangingPunct="0">
        <a:spcBef>
          <a:spcPct val="20000"/>
        </a:spcBef>
        <a:spcAft>
          <a:spcPct val="0"/>
        </a:spcAft>
        <a:buClr>
          <a:srgbClr val="868DBE"/>
        </a:buClr>
        <a:buFont typeface="Wingdings" pitchFamily="2"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0.xml"/><Relationship Id="rId3"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www.accessibletech.org/access_articles/general/whatIsAccessibleEIT.php"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24.png"/><Relationship Id="rId6" Type="http://schemas.openxmlformats.org/officeDocument/2006/relationships/image" Target="../media/image25.png"/><Relationship Id="rId7" Type="http://schemas.openxmlformats.org/officeDocument/2006/relationships/image" Target="../media/image26.jpeg"/><Relationship Id="rId8" Type="http://schemas.openxmlformats.org/officeDocument/2006/relationships/image" Target="../media/image27.jpeg"/><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5" Type="http://schemas.openxmlformats.org/officeDocument/2006/relationships/image" Target="../media/image31.jpeg"/><Relationship Id="rId6" Type="http://schemas.openxmlformats.org/officeDocument/2006/relationships/image" Target="../media/image32.jpeg"/><Relationship Id="rId1" Type="http://schemas.openxmlformats.org/officeDocument/2006/relationships/slideLayout" Target="../slideLayouts/slideLayout2.xml"/><Relationship Id="rId2" Type="http://schemas.openxmlformats.org/officeDocument/2006/relationships/image" Target="../media/image2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4.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gif"/></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png"/><Relationship Id="rId5" Type="http://schemas.openxmlformats.org/officeDocument/2006/relationships/image" Target="../media/image12.jpeg"/><Relationship Id="rId6" Type="http://schemas.openxmlformats.org/officeDocument/2006/relationships/image" Target="../media/image13.jpeg"/><Relationship Id="rId7" Type="http://schemas.openxmlformats.org/officeDocument/2006/relationships/image" Target="../media/image14.jpeg"/><Relationship Id="rId8" Type="http://schemas.openxmlformats.org/officeDocument/2006/relationships/image" Target="../media/image15.tiff"/><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 Id="rId3"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1828800"/>
            <a:ext cx="8229600" cy="1143000"/>
          </a:xfrm>
          <a:noFill/>
          <a:ln>
            <a:noFill/>
          </a:ln>
          <a:effectLst/>
        </p:spPr>
        <p:style>
          <a:lnRef idx="1">
            <a:schemeClr val="accent6"/>
          </a:lnRef>
          <a:fillRef idx="2">
            <a:schemeClr val="accent6"/>
          </a:fillRef>
          <a:effectRef idx="1">
            <a:schemeClr val="accent6"/>
          </a:effectRef>
          <a:fontRef idx="minor">
            <a:schemeClr val="dk1"/>
          </a:fontRef>
        </p:style>
        <p:txBody>
          <a:bodyPr/>
          <a:lstStyle/>
          <a:p>
            <a:pPr eaLnBrk="1" hangingPunct="1"/>
            <a:r>
              <a:rPr lang="en-US" b="1" dirty="0" smtClean="0">
                <a:solidFill>
                  <a:schemeClr val="bg1"/>
                </a:solidFill>
              </a:rPr>
              <a:t>An Introduction to the AEM Center and the AEM Best Practices Cohort</a:t>
            </a:r>
          </a:p>
        </p:txBody>
      </p:sp>
      <p:sp>
        <p:nvSpPr>
          <p:cNvPr id="3" name="TextBox 2"/>
          <p:cNvSpPr txBox="1"/>
          <p:nvPr/>
        </p:nvSpPr>
        <p:spPr>
          <a:xfrm>
            <a:off x="4229944" y="5029200"/>
            <a:ext cx="4685456" cy="1200329"/>
          </a:xfrm>
          <a:prstGeom prst="rect">
            <a:avLst/>
          </a:prstGeom>
          <a:noFill/>
        </p:spPr>
        <p:txBody>
          <a:bodyPr wrap="square" rtlCol="0">
            <a:spAutoFit/>
          </a:bodyPr>
          <a:lstStyle/>
          <a:p>
            <a:r>
              <a:rPr lang="en-US" sz="2400" dirty="0" smtClean="0"/>
              <a:t>Joy Smiley Zabala, </a:t>
            </a:r>
            <a:r>
              <a:rPr lang="en-US" sz="2400" dirty="0" err="1" smtClean="0"/>
              <a:t>Ed.D</a:t>
            </a:r>
            <a:r>
              <a:rPr lang="en-US" sz="2400" dirty="0" smtClean="0"/>
              <a:t>.</a:t>
            </a:r>
          </a:p>
          <a:p>
            <a:r>
              <a:rPr lang="en-US" sz="2400" dirty="0" smtClean="0"/>
              <a:t>Cynthia Curry, </a:t>
            </a:r>
            <a:r>
              <a:rPr lang="en-US" sz="2400" dirty="0" err="1" smtClean="0"/>
              <a:t>M.S.Ed</a:t>
            </a:r>
            <a:r>
              <a:rPr lang="en-US" sz="2400" dirty="0" smtClean="0"/>
              <a:t>.</a:t>
            </a:r>
          </a:p>
          <a:p>
            <a:endParaRPr lang="en-US" sz="2400" dirty="0" smtClean="0"/>
          </a:p>
        </p:txBody>
      </p:sp>
    </p:spTree>
    <p:extLst>
      <p:ext uri="{BB962C8B-B14F-4D97-AF65-F5344CB8AC3E}">
        <p14:creationId xmlns:p14="http://schemas.microsoft.com/office/powerpoint/2010/main" val="6322371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Content Placeholder 4"/>
          <p:cNvSpPr>
            <a:spLocks noGrp="1"/>
          </p:cNvSpPr>
          <p:nvPr>
            <p:ph idx="1"/>
          </p:nvPr>
        </p:nvSpPr>
        <p:spPr>
          <a:xfrm>
            <a:off x="946144" y="3350178"/>
            <a:ext cx="7765552" cy="1157486"/>
          </a:xfrm>
        </p:spPr>
        <p:txBody>
          <a:bodyPr/>
          <a:lstStyle/>
          <a:p>
            <a:pPr marL="0" indent="0" eaLnBrk="1" hangingPunct="1">
              <a:buNone/>
            </a:pPr>
            <a:r>
              <a:rPr lang="en-US" altLang="en-US" dirty="0">
                <a:solidFill>
                  <a:schemeClr val="tx1"/>
                </a:solidFill>
              </a:rPr>
              <a:t>When thinking about accessible materials, it is important to understand that the content and the delivery technology are two sides of the AEM coin and both require careful consideration and selection.</a:t>
            </a:r>
          </a:p>
        </p:txBody>
      </p:sp>
      <p:sp>
        <p:nvSpPr>
          <p:cNvPr id="53250" name="Title 1"/>
          <p:cNvSpPr>
            <a:spLocks noGrp="1"/>
          </p:cNvSpPr>
          <p:nvPr>
            <p:ph type="ctrTitle" idx="4294967295"/>
          </p:nvPr>
        </p:nvSpPr>
        <p:spPr>
          <a:xfrm>
            <a:off x="1371600" y="1676400"/>
            <a:ext cx="7772400" cy="1470025"/>
          </a:xfrm>
        </p:spPr>
        <p:txBody>
          <a:bodyPr/>
          <a:lstStyle/>
          <a:p>
            <a:pPr eaLnBrk="1" hangingPunct="1"/>
            <a:r>
              <a:rPr lang="en-US" altLang="en-US" b="1" dirty="0"/>
              <a:t>Lesson Learned…</a:t>
            </a:r>
          </a:p>
        </p:txBody>
      </p:sp>
      <p:pic>
        <p:nvPicPr>
          <p:cNvPr id="6" name="Picture 5" descr="Checkmark indicating &quot;lesson learned:" title="Checkma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6975" y="1260475"/>
            <a:ext cx="1884363"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19248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l"/>
            <a:r>
              <a:rPr lang="en-US" altLang="en-US" b="1" dirty="0">
                <a:solidFill>
                  <a:srgbClr val="000000"/>
                </a:solidFill>
              </a:rPr>
              <a:t>Two Sides of the AEM Coin…</a:t>
            </a:r>
            <a:endParaRPr lang="en-US" b="1" dirty="0"/>
          </a:p>
        </p:txBody>
      </p:sp>
      <p:sp>
        <p:nvSpPr>
          <p:cNvPr id="8" name="Content Placeholder 7"/>
          <p:cNvSpPr>
            <a:spLocks noGrp="1"/>
          </p:cNvSpPr>
          <p:nvPr>
            <p:ph idx="1"/>
          </p:nvPr>
        </p:nvSpPr>
        <p:spPr>
          <a:xfrm>
            <a:off x="918278" y="1371600"/>
            <a:ext cx="3815938" cy="4876800"/>
          </a:xfrm>
        </p:spPr>
        <p:txBody>
          <a:bodyPr/>
          <a:lstStyle/>
          <a:p>
            <a:pPr>
              <a:spcBef>
                <a:spcPts val="6600"/>
              </a:spcBef>
              <a:defRPr/>
            </a:pPr>
            <a:r>
              <a:rPr lang="en-US" dirty="0">
                <a:solidFill>
                  <a:srgbClr val="000000"/>
                </a:solidFill>
                <a:latin typeface="Arial"/>
                <a:ea typeface="ＭＳ Ｐゴシック" charset="-128"/>
                <a:cs typeface="ＭＳ Ｐゴシック" charset="-128"/>
              </a:rPr>
              <a:t>The information is the content</a:t>
            </a:r>
          </a:p>
          <a:p>
            <a:pPr>
              <a:spcBef>
                <a:spcPts val="5400"/>
              </a:spcBef>
              <a:defRPr/>
            </a:pPr>
            <a:r>
              <a:rPr lang="en-US" dirty="0">
                <a:solidFill>
                  <a:srgbClr val="000000"/>
                </a:solidFill>
                <a:latin typeface="Arial"/>
                <a:ea typeface="ＭＳ Ｐゴシック" charset="-128"/>
                <a:cs typeface="ＭＳ Ｐゴシック" charset="-128"/>
              </a:rPr>
              <a:t>Accessible technology is the delivery system that the student uses to perceive and interact with the content</a:t>
            </a:r>
          </a:p>
        </p:txBody>
      </p:sp>
      <p:pic>
        <p:nvPicPr>
          <p:cNvPr id="10" name="Picture 1" descr="Back of US Quarter coin featuring eagle and olive branch"/>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29300" y="3681412"/>
            <a:ext cx="2171700"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4" descr="Face of US Quarter coin featuring bust of George Washington"/>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09206" y="1371600"/>
            <a:ext cx="208915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9295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
            <a:ext cx="8229600" cy="914400"/>
          </a:xfrm>
        </p:spPr>
        <p:txBody>
          <a:bodyPr/>
          <a:lstStyle/>
          <a:p>
            <a:r>
              <a:rPr lang="en-US" sz="2400" b="1" dirty="0"/>
              <a:t>Accessible Technologies</a:t>
            </a:r>
          </a:p>
        </p:txBody>
      </p:sp>
      <p:sp>
        <p:nvSpPr>
          <p:cNvPr id="3" name="Content Placeholder 2"/>
          <p:cNvSpPr>
            <a:spLocks noGrp="1"/>
          </p:cNvSpPr>
          <p:nvPr>
            <p:ph idx="1"/>
          </p:nvPr>
        </p:nvSpPr>
        <p:spPr>
          <a:xfrm>
            <a:off x="457200" y="1600200"/>
            <a:ext cx="8229600" cy="2146300"/>
          </a:xfrm>
        </p:spPr>
        <p:txBody>
          <a:bodyPr/>
          <a:lstStyle/>
          <a:p>
            <a:pPr>
              <a:spcBef>
                <a:spcPts val="1272"/>
              </a:spcBef>
            </a:pPr>
            <a:r>
              <a:rPr lang="en-US" sz="2400" dirty="0"/>
              <a:t>Any device, hardware, software or handheld equipment that provides </a:t>
            </a:r>
            <a:r>
              <a:rPr lang="en-US" sz="2400" dirty="0" smtClean="0"/>
              <a:t>access </a:t>
            </a:r>
            <a:r>
              <a:rPr lang="en-US" sz="2400" dirty="0"/>
              <a:t>to life's activities</a:t>
            </a:r>
          </a:p>
          <a:p>
            <a:pPr>
              <a:spcBef>
                <a:spcPts val="1272"/>
              </a:spcBef>
            </a:pPr>
            <a:r>
              <a:rPr lang="en-US" sz="2400" dirty="0"/>
              <a:t>Can be used by people with a wide range of abilities and disabilities.  </a:t>
            </a:r>
          </a:p>
          <a:p>
            <a:pPr>
              <a:spcBef>
                <a:spcPts val="1272"/>
              </a:spcBef>
            </a:pPr>
            <a:r>
              <a:rPr lang="en-US" b="1" dirty="0"/>
              <a:t>Directly usable </a:t>
            </a:r>
            <a:r>
              <a:rPr lang="en-US" sz="2400" dirty="0"/>
              <a:t>without assistive technology </a:t>
            </a:r>
            <a:r>
              <a:rPr lang="en-US" sz="2400" b="1" u="sng" dirty="0"/>
              <a:t>or</a:t>
            </a:r>
            <a:r>
              <a:rPr lang="en-US" sz="2400" b="1" dirty="0"/>
              <a:t> </a:t>
            </a:r>
          </a:p>
          <a:p>
            <a:pPr>
              <a:spcBef>
                <a:spcPts val="1272"/>
              </a:spcBef>
            </a:pPr>
            <a:r>
              <a:rPr lang="en-US" dirty="0"/>
              <a:t>M</a:t>
            </a:r>
            <a:r>
              <a:rPr lang="en-US" b="1" dirty="0" smtClean="0"/>
              <a:t>ade </a:t>
            </a:r>
            <a:r>
              <a:rPr lang="en-US" b="1" dirty="0"/>
              <a:t>usable with assistive technology</a:t>
            </a:r>
            <a:r>
              <a:rPr lang="en-US" dirty="0"/>
              <a:t> </a:t>
            </a:r>
          </a:p>
          <a:p>
            <a:pPr marL="0" indent="0" algn="ctr">
              <a:spcBef>
                <a:spcPts val="1272"/>
              </a:spcBef>
              <a:buNone/>
            </a:pPr>
            <a:endParaRPr lang="en-US" sz="2400" dirty="0"/>
          </a:p>
          <a:p>
            <a:pPr marL="0" indent="0" algn="ctr">
              <a:spcBef>
                <a:spcPts val="1272"/>
              </a:spcBef>
              <a:buNone/>
            </a:pPr>
            <a:r>
              <a:rPr lang="en-US" sz="2400" dirty="0"/>
              <a:t>Adapted from </a:t>
            </a:r>
            <a:r>
              <a:rPr lang="en-US" sz="2400" u="sng" dirty="0">
                <a:hlinkClick r:id="rId3"/>
              </a:rPr>
              <a:t>AccessibleTech.org’s What is Accessible Electronic and Information Technology?</a:t>
            </a:r>
            <a:endParaRPr lang="en-US" sz="2400" i="1" dirty="0"/>
          </a:p>
        </p:txBody>
      </p:sp>
    </p:spTree>
    <p:extLst>
      <p:ext uri="{BB962C8B-B14F-4D97-AF65-F5344CB8AC3E}">
        <p14:creationId xmlns:p14="http://schemas.microsoft.com/office/powerpoint/2010/main" val="8839327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smtClean="0"/>
              <a:t>Federal Definition of </a:t>
            </a:r>
            <a:br>
              <a:rPr lang="en-US" sz="2400" b="1" dirty="0" smtClean="0"/>
            </a:br>
            <a:r>
              <a:rPr lang="en-US" sz="2400" b="1" dirty="0" smtClean="0"/>
              <a:t>Assistive </a:t>
            </a:r>
            <a:r>
              <a:rPr lang="en-US" sz="2400" b="1" dirty="0"/>
              <a:t>Technology </a:t>
            </a:r>
            <a:r>
              <a:rPr lang="en-US" sz="2400" b="1" dirty="0" smtClean="0"/>
              <a:t>Devices &amp; Services</a:t>
            </a:r>
            <a:endParaRPr lang="en-US" sz="2400" b="1" dirty="0"/>
          </a:p>
        </p:txBody>
      </p:sp>
      <p:sp>
        <p:nvSpPr>
          <p:cNvPr id="3" name="Content Placeholder 2"/>
          <p:cNvSpPr>
            <a:spLocks noGrp="1"/>
          </p:cNvSpPr>
          <p:nvPr>
            <p:ph idx="1"/>
          </p:nvPr>
        </p:nvSpPr>
        <p:spPr>
          <a:xfrm>
            <a:off x="914400" y="1828800"/>
            <a:ext cx="7543800" cy="3581400"/>
          </a:xfrm>
        </p:spPr>
        <p:txBody>
          <a:bodyPr/>
          <a:lstStyle/>
          <a:p>
            <a:pPr marL="0" indent="0">
              <a:buNone/>
            </a:pPr>
            <a:r>
              <a:rPr lang="en-US" sz="2400" dirty="0"/>
              <a:t>Assistive technology device means any item, piece of equipment, or product system…that is used to increase, maintain, or improve the functional capabilities of </a:t>
            </a:r>
            <a:r>
              <a:rPr lang="en-US" sz="2400" dirty="0" smtClean="0"/>
              <a:t>a [person] </a:t>
            </a:r>
            <a:r>
              <a:rPr lang="en-US" sz="2400" dirty="0"/>
              <a:t>with a disability</a:t>
            </a:r>
            <a:r>
              <a:rPr lang="en-US" sz="2400" dirty="0" smtClean="0"/>
              <a:t>.</a:t>
            </a:r>
          </a:p>
          <a:p>
            <a:pPr marL="0" indent="0">
              <a:buNone/>
            </a:pPr>
            <a:endParaRPr lang="en-US" sz="2400" i="1" dirty="0"/>
          </a:p>
          <a:p>
            <a:pPr marL="0" indent="0">
              <a:buNone/>
            </a:pPr>
            <a:r>
              <a:rPr lang="en-US" sz="2400" dirty="0"/>
              <a:t>Assistive technology service means any service that directly </a:t>
            </a:r>
            <a:r>
              <a:rPr lang="en-US" b="1" dirty="0"/>
              <a:t>assists a </a:t>
            </a:r>
            <a:r>
              <a:rPr lang="en-US" b="1" dirty="0" smtClean="0"/>
              <a:t>[person] </a:t>
            </a:r>
            <a:r>
              <a:rPr lang="en-US" b="1" dirty="0"/>
              <a:t>with a disability </a:t>
            </a:r>
            <a:r>
              <a:rPr lang="en-US" sz="2400" dirty="0"/>
              <a:t>in the selection, acquisition, or use of an assistive technology device. </a:t>
            </a:r>
          </a:p>
          <a:p>
            <a:pPr marL="0" indent="0">
              <a:buNone/>
            </a:pPr>
            <a:endParaRPr lang="en-US" sz="2800" i="1" dirty="0"/>
          </a:p>
        </p:txBody>
      </p:sp>
    </p:spTree>
    <p:extLst>
      <p:ext uri="{BB962C8B-B14F-4D97-AF65-F5344CB8AC3E}">
        <p14:creationId xmlns:p14="http://schemas.microsoft.com/office/powerpoint/2010/main" val="20632535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609600" y="2514600"/>
            <a:ext cx="8229600" cy="1143000"/>
          </a:xfrm>
          <a:noFill/>
          <a:ln>
            <a:noFill/>
          </a:ln>
          <a:effectLst/>
        </p:spPr>
        <p:style>
          <a:lnRef idx="1">
            <a:schemeClr val="accent6"/>
          </a:lnRef>
          <a:fillRef idx="2">
            <a:schemeClr val="accent6"/>
          </a:fillRef>
          <a:effectRef idx="1">
            <a:schemeClr val="accent6"/>
          </a:effectRef>
          <a:fontRef idx="minor">
            <a:schemeClr val="dk1"/>
          </a:fontRef>
        </p:style>
        <p:txBody>
          <a:bodyPr/>
          <a:lstStyle/>
          <a:p>
            <a:pPr eaLnBrk="1" hangingPunct="1"/>
            <a:r>
              <a:rPr lang="en-US" sz="3200" b="1" dirty="0"/>
              <a:t>About the AEM Center</a:t>
            </a:r>
          </a:p>
        </p:txBody>
      </p:sp>
    </p:spTree>
    <p:extLst>
      <p:ext uri="{BB962C8B-B14F-4D97-AF65-F5344CB8AC3E}">
        <p14:creationId xmlns:p14="http://schemas.microsoft.com/office/powerpoint/2010/main" val="18037850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AEM Center </a:t>
            </a:r>
            <a:r>
              <a:rPr lang="en-US" b="1" dirty="0" smtClean="0"/>
              <a:t>Goal      -   http://aem.cast.org</a:t>
            </a:r>
            <a:endParaRPr lang="en-US" b="1" dirty="0"/>
          </a:p>
        </p:txBody>
      </p:sp>
      <p:sp>
        <p:nvSpPr>
          <p:cNvPr id="3" name="Content Placeholder 2"/>
          <p:cNvSpPr>
            <a:spLocks noGrp="1"/>
          </p:cNvSpPr>
          <p:nvPr>
            <p:ph idx="1"/>
          </p:nvPr>
        </p:nvSpPr>
        <p:spPr>
          <a:xfrm>
            <a:off x="457199" y="2078432"/>
            <a:ext cx="5562601" cy="3331768"/>
          </a:xfrm>
        </p:spPr>
        <p:txBody>
          <a:bodyPr/>
          <a:lstStyle/>
          <a:p>
            <a:pPr marL="0" indent="0">
              <a:buNone/>
            </a:pPr>
            <a:r>
              <a:rPr lang="en-US" sz="2400" dirty="0"/>
              <a:t>To build the capacity of </a:t>
            </a:r>
            <a:r>
              <a:rPr lang="en-US" sz="2400" u="sng" dirty="0"/>
              <a:t>states, districts, postsecondary institutions, families, publishers, workforce development entities and other stakeholders </a:t>
            </a:r>
            <a:r>
              <a:rPr lang="en-US" sz="2400" dirty="0"/>
              <a:t>to increase the </a:t>
            </a:r>
            <a:r>
              <a:rPr lang="en-US" sz="2400" b="1" dirty="0"/>
              <a:t>availability and use </a:t>
            </a:r>
            <a:r>
              <a:rPr lang="en-US" sz="2400" dirty="0"/>
              <a:t>of high-quality accessible materials (AEM) and technologies that support improved learning opportunities and outcomes for learners with disabilities. </a:t>
            </a:r>
          </a:p>
        </p:txBody>
      </p:sp>
      <p:pic>
        <p:nvPicPr>
          <p:cNvPr id="5" name="Picture 4" descr="Wordle Text Graphic with key AIM vocabulary" title="AEM Wordle"/>
          <p:cNvPicPr>
            <a:picLocks noChangeAspect="1" noChangeArrowheads="1"/>
          </p:cNvPicPr>
          <p:nvPr/>
        </p:nvPicPr>
        <p:blipFill>
          <a:blip r:embed="rId2" cstate="print"/>
          <a:srcRect/>
          <a:stretch>
            <a:fillRect/>
          </a:stretch>
        </p:blipFill>
        <p:spPr bwMode="auto">
          <a:xfrm>
            <a:off x="6096000" y="2557313"/>
            <a:ext cx="2689830" cy="2374006"/>
          </a:xfrm>
          <a:prstGeom prst="rect">
            <a:avLst/>
          </a:prstGeom>
          <a:noFill/>
          <a:ln w="9525">
            <a:noFill/>
            <a:miter lim="800000"/>
            <a:headEnd/>
            <a:tailEnd/>
          </a:ln>
        </p:spPr>
      </p:pic>
    </p:spTree>
    <p:extLst>
      <p:ext uri="{BB962C8B-B14F-4D97-AF65-F5344CB8AC3E}">
        <p14:creationId xmlns:p14="http://schemas.microsoft.com/office/powerpoint/2010/main" val="2800119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t/>
            </a:r>
            <a:br>
              <a:rPr lang="en-US" b="1" dirty="0" smtClean="0"/>
            </a:br>
            <a:r>
              <a:rPr lang="en-US" b="1" dirty="0" smtClean="0"/>
              <a:t>AEM </a:t>
            </a:r>
            <a:r>
              <a:rPr lang="en-US" b="1" dirty="0"/>
              <a:t>Center Objectives </a:t>
            </a:r>
            <a:r>
              <a:rPr lang="en-US" dirty="0"/>
              <a:t/>
            </a:r>
            <a:br>
              <a:rPr lang="en-US" dirty="0"/>
            </a:br>
            <a:endParaRPr lang="en-US" dirty="0"/>
          </a:p>
        </p:txBody>
      </p:sp>
      <p:sp>
        <p:nvSpPr>
          <p:cNvPr id="3" name="Content Placeholder 2"/>
          <p:cNvSpPr>
            <a:spLocks noGrp="1"/>
          </p:cNvSpPr>
          <p:nvPr>
            <p:ph idx="1"/>
          </p:nvPr>
        </p:nvSpPr>
        <p:spPr>
          <a:xfrm>
            <a:off x="457200" y="914400"/>
            <a:ext cx="8229600" cy="5562600"/>
          </a:xfrm>
        </p:spPr>
        <p:txBody>
          <a:bodyPr>
            <a:normAutofit/>
          </a:bodyPr>
          <a:lstStyle/>
          <a:p>
            <a:pPr>
              <a:spcBef>
                <a:spcPts val="0"/>
              </a:spcBef>
            </a:pPr>
            <a:endParaRPr lang="en-US" sz="2400" u="sng" dirty="0" smtClean="0"/>
          </a:p>
          <a:p>
            <a:pPr>
              <a:spcBef>
                <a:spcPts val="0"/>
              </a:spcBef>
            </a:pPr>
            <a:r>
              <a:rPr lang="en-US" sz="2200" b="1" dirty="0" smtClean="0"/>
              <a:t>Objective </a:t>
            </a:r>
            <a:r>
              <a:rPr lang="en-US" sz="2200" b="1" dirty="0"/>
              <a:t>1. </a:t>
            </a:r>
            <a:r>
              <a:rPr lang="en-US" sz="2200" dirty="0"/>
              <a:t>Expand knowledge about AEM to include a </a:t>
            </a:r>
            <a:r>
              <a:rPr lang="en-US" sz="2200" u="sng" dirty="0"/>
              <a:t>broader, more current view of educational materials and accessible technologies.</a:t>
            </a:r>
          </a:p>
          <a:p>
            <a:pPr marL="0" indent="0">
              <a:spcBef>
                <a:spcPts val="0"/>
              </a:spcBef>
              <a:buNone/>
            </a:pPr>
            <a:r>
              <a:rPr lang="en-US" sz="2200" dirty="0"/>
              <a:t> </a:t>
            </a:r>
          </a:p>
          <a:p>
            <a:pPr>
              <a:spcBef>
                <a:spcPts val="0"/>
              </a:spcBef>
            </a:pPr>
            <a:r>
              <a:rPr lang="en-US" sz="2200" b="1" dirty="0"/>
              <a:t>Objective 2. </a:t>
            </a:r>
            <a:r>
              <a:rPr lang="en-US" sz="2200" dirty="0"/>
              <a:t>Update </a:t>
            </a:r>
            <a:r>
              <a:rPr lang="en-US" sz="2200" dirty="0" smtClean="0"/>
              <a:t>stakeholders’ </a:t>
            </a:r>
            <a:r>
              <a:rPr lang="en-US" sz="2200" dirty="0"/>
              <a:t>skills and motivation for </a:t>
            </a:r>
            <a:r>
              <a:rPr lang="en-US" sz="2200" u="sng" dirty="0"/>
              <a:t>using AEM and accessible technologies to improve learning </a:t>
            </a:r>
            <a:r>
              <a:rPr lang="en-US" sz="2200" dirty="0"/>
              <a:t>and advancement opportunities in early learning, education and workforce contexts.</a:t>
            </a:r>
          </a:p>
          <a:p>
            <a:pPr marL="0" indent="0">
              <a:spcBef>
                <a:spcPts val="0"/>
              </a:spcBef>
              <a:buNone/>
            </a:pPr>
            <a:r>
              <a:rPr lang="en-US" sz="2200" dirty="0"/>
              <a:t> </a:t>
            </a:r>
          </a:p>
          <a:p>
            <a:pPr>
              <a:spcBef>
                <a:spcPts val="0"/>
              </a:spcBef>
            </a:pPr>
            <a:r>
              <a:rPr lang="en-US" sz="2200" b="1" dirty="0"/>
              <a:t>Objective 3. </a:t>
            </a:r>
            <a:r>
              <a:rPr lang="en-US" sz="2200" u="sng" dirty="0"/>
              <a:t>Advance the interrelated human, organizational, structural and material capacities of systems </a:t>
            </a:r>
            <a:r>
              <a:rPr lang="en-US" sz="2200" dirty="0"/>
              <a:t>in ways that increase the availability and use of AEM and accessible technologies that support the participation and achievement of individuals with disabilities across the lifespan</a:t>
            </a:r>
            <a:r>
              <a:rPr lang="en-US" sz="2200" dirty="0" smtClean="0"/>
              <a:t>.</a:t>
            </a:r>
            <a:endParaRPr lang="en-US" sz="2200" dirty="0"/>
          </a:p>
        </p:txBody>
      </p:sp>
    </p:spTree>
    <p:extLst>
      <p:ext uri="{BB962C8B-B14F-4D97-AF65-F5344CB8AC3E}">
        <p14:creationId xmlns:p14="http://schemas.microsoft.com/office/powerpoint/2010/main" val="89766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AEM Center Stakeholders</a:t>
            </a:r>
            <a:endParaRPr lang="en-US" b="1" dirty="0"/>
          </a:p>
        </p:txBody>
      </p:sp>
      <p:sp>
        <p:nvSpPr>
          <p:cNvPr id="5" name="Content Placeholder 4"/>
          <p:cNvSpPr>
            <a:spLocks noGrp="1"/>
          </p:cNvSpPr>
          <p:nvPr>
            <p:ph idx="1"/>
          </p:nvPr>
        </p:nvSpPr>
        <p:spPr>
          <a:xfrm>
            <a:off x="914400" y="1371600"/>
            <a:ext cx="7543800" cy="4876800"/>
          </a:xfrm>
        </p:spPr>
        <p:txBody>
          <a:bodyPr>
            <a:normAutofit/>
          </a:bodyPr>
          <a:lstStyle/>
          <a:p>
            <a:r>
              <a:rPr lang="en-US" sz="2400" dirty="0" smtClean="0"/>
              <a:t>AEM </a:t>
            </a:r>
            <a:r>
              <a:rPr lang="en-US" sz="2400" dirty="0"/>
              <a:t>Center webinar participants, </a:t>
            </a:r>
          </a:p>
          <a:p>
            <a:r>
              <a:rPr lang="en-US" sz="2400" dirty="0"/>
              <a:t>C</a:t>
            </a:r>
            <a:r>
              <a:rPr lang="en-US" sz="2400" dirty="0" smtClean="0"/>
              <a:t>ore </a:t>
            </a:r>
            <a:r>
              <a:rPr lang="en-US" sz="2400" dirty="0"/>
              <a:t>team members </a:t>
            </a:r>
            <a:r>
              <a:rPr lang="en-US" sz="2400" dirty="0" smtClean="0"/>
              <a:t>in states in Intensive TA Cohort (</a:t>
            </a:r>
            <a:r>
              <a:rPr lang="en-US" sz="2400" dirty="0"/>
              <a:t>N </a:t>
            </a:r>
            <a:r>
              <a:rPr lang="en-US" sz="2400" dirty="0" smtClean="0"/>
              <a:t>= 8 </a:t>
            </a:r>
            <a:r>
              <a:rPr lang="en-US" sz="2400" dirty="0"/>
              <a:t>States) </a:t>
            </a:r>
            <a:r>
              <a:rPr lang="en-US" sz="2400" dirty="0" smtClean="0"/>
              <a:t> </a:t>
            </a:r>
            <a:endParaRPr lang="en-US" sz="2400" dirty="0"/>
          </a:p>
          <a:p>
            <a:r>
              <a:rPr lang="en-US" sz="2400" dirty="0"/>
              <a:t>P</a:t>
            </a:r>
            <a:r>
              <a:rPr lang="en-US" sz="2400" dirty="0" smtClean="0"/>
              <a:t>ublishers </a:t>
            </a:r>
            <a:endParaRPr lang="en-US" sz="2400" dirty="0"/>
          </a:p>
          <a:p>
            <a:r>
              <a:rPr lang="en-US" sz="2400" dirty="0" smtClean="0"/>
              <a:t>Content developers</a:t>
            </a:r>
          </a:p>
          <a:p>
            <a:r>
              <a:rPr lang="en-US" sz="2400" dirty="0"/>
              <a:t>Accessible media producers </a:t>
            </a:r>
          </a:p>
          <a:p>
            <a:r>
              <a:rPr lang="en-US" sz="2400" dirty="0" smtClean="0"/>
              <a:t>Technology developers </a:t>
            </a:r>
            <a:endParaRPr lang="en-US" sz="2400" dirty="0"/>
          </a:p>
          <a:p>
            <a:r>
              <a:rPr lang="en-US" sz="2400" dirty="0" smtClean="0"/>
              <a:t>K-12 educators</a:t>
            </a:r>
            <a:endParaRPr lang="en-US" sz="2400" dirty="0"/>
          </a:p>
          <a:p>
            <a:r>
              <a:rPr lang="en-US" sz="2400" dirty="0" smtClean="0"/>
              <a:t>Early </a:t>
            </a:r>
            <a:r>
              <a:rPr lang="en-US" sz="2400" dirty="0"/>
              <a:t>learning organization </a:t>
            </a:r>
            <a:r>
              <a:rPr lang="en-US" sz="2400" dirty="0" smtClean="0"/>
              <a:t>personnel</a:t>
            </a:r>
            <a:endParaRPr lang="en-US" sz="2400" dirty="0"/>
          </a:p>
          <a:p>
            <a:r>
              <a:rPr lang="en-US" sz="2400" dirty="0" smtClean="0"/>
              <a:t>Workforce </a:t>
            </a:r>
            <a:r>
              <a:rPr lang="en-US" sz="2400" dirty="0"/>
              <a:t>development organization </a:t>
            </a:r>
            <a:r>
              <a:rPr lang="en-US" sz="2400" dirty="0" smtClean="0"/>
              <a:t>personnel </a:t>
            </a:r>
            <a:endParaRPr lang="en-US" sz="2400" dirty="0"/>
          </a:p>
          <a:p>
            <a:r>
              <a:rPr lang="en-US" sz="2400" dirty="0"/>
              <a:t>H</a:t>
            </a:r>
            <a:r>
              <a:rPr lang="en-US" sz="2400" dirty="0" smtClean="0"/>
              <a:t>igher </a:t>
            </a:r>
            <a:r>
              <a:rPr lang="en-US" sz="2400" dirty="0"/>
              <a:t>education personnel</a:t>
            </a:r>
          </a:p>
        </p:txBody>
      </p:sp>
    </p:spTree>
    <p:extLst>
      <p:ext uri="{BB962C8B-B14F-4D97-AF65-F5344CB8AC3E}">
        <p14:creationId xmlns:p14="http://schemas.microsoft.com/office/powerpoint/2010/main" val="5469197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Expansion of Activities</a:t>
            </a:r>
            <a:endParaRPr lang="en-US" dirty="0"/>
          </a:p>
        </p:txBody>
      </p:sp>
      <p:sp>
        <p:nvSpPr>
          <p:cNvPr id="3" name="Content Placeholder 2"/>
          <p:cNvSpPr>
            <a:spLocks noGrp="1"/>
          </p:cNvSpPr>
          <p:nvPr>
            <p:ph idx="1"/>
          </p:nvPr>
        </p:nvSpPr>
        <p:spPr>
          <a:xfrm>
            <a:off x="832711" y="1238250"/>
            <a:ext cx="7543800" cy="4876800"/>
          </a:xfrm>
        </p:spPr>
        <p:txBody>
          <a:bodyPr/>
          <a:lstStyle/>
          <a:p>
            <a:r>
              <a:rPr lang="en-US" sz="2200" dirty="0" smtClean="0"/>
              <a:t>Print and digital </a:t>
            </a:r>
            <a:r>
              <a:rPr lang="en-US" sz="2200" dirty="0"/>
              <a:t>e</a:t>
            </a:r>
            <a:r>
              <a:rPr lang="en-US" sz="2200" dirty="0" smtClean="0"/>
              <a:t>ducational content / materials</a:t>
            </a:r>
          </a:p>
          <a:p>
            <a:r>
              <a:rPr lang="en-US" sz="2200" dirty="0"/>
              <a:t>Accessible technologies</a:t>
            </a:r>
          </a:p>
          <a:p>
            <a:r>
              <a:rPr lang="en-US" sz="2200" dirty="0" smtClean="0"/>
              <a:t>Target </a:t>
            </a:r>
            <a:r>
              <a:rPr lang="en-US" sz="2200" dirty="0"/>
              <a:t>audience expansion Early Learning, K-12, Higher Education, Workforce Development Agencies</a:t>
            </a:r>
          </a:p>
          <a:p>
            <a:r>
              <a:rPr lang="en-US" sz="2200" dirty="0" smtClean="0"/>
              <a:t>Beyond the textbook: Online, OER, Apps, Software, etc.</a:t>
            </a:r>
          </a:p>
          <a:p>
            <a:r>
              <a:rPr lang="en-US" sz="2200" dirty="0" smtClean="0"/>
              <a:t>Key focus on availability and use of AEM</a:t>
            </a:r>
          </a:p>
          <a:p>
            <a:r>
              <a:rPr lang="en-US" sz="2200" dirty="0" smtClean="0"/>
              <a:t>Implied greater </a:t>
            </a:r>
            <a:r>
              <a:rPr lang="en-US" sz="2200" dirty="0"/>
              <a:t>f</a:t>
            </a:r>
            <a:r>
              <a:rPr lang="en-US" sz="2200" dirty="0" smtClean="0"/>
              <a:t>ocus on use of AEM to improve </a:t>
            </a:r>
            <a:r>
              <a:rPr lang="en-US" sz="2200" dirty="0"/>
              <a:t>l</a:t>
            </a:r>
            <a:r>
              <a:rPr lang="en-US" sz="2200" dirty="0" smtClean="0"/>
              <a:t>earning </a:t>
            </a:r>
          </a:p>
          <a:p>
            <a:r>
              <a:rPr lang="en-US" sz="2200" dirty="0" smtClean="0"/>
              <a:t>Connections between AEM and assessment</a:t>
            </a:r>
          </a:p>
          <a:p>
            <a:r>
              <a:rPr lang="en-US" sz="2200" dirty="0" smtClean="0"/>
              <a:t>Market Issues</a:t>
            </a:r>
          </a:p>
          <a:p>
            <a:pPr lvl="1"/>
            <a:r>
              <a:rPr lang="en-US" sz="2200" dirty="0" smtClean="0"/>
              <a:t>Procurement policies: (PALM Initiative)</a:t>
            </a:r>
          </a:p>
        </p:txBody>
      </p:sp>
      <p:pic>
        <p:nvPicPr>
          <p:cNvPr id="5" name="Picture 6" descr="PALM Icon with three leaf shapes that come together above the word PALM"/>
          <p:cNvPicPr>
            <a:picLocks noChangeAspect="1" noChangeArrowheads="1"/>
          </p:cNvPicPr>
          <p:nvPr/>
        </p:nvPicPr>
        <p:blipFill>
          <a:blip r:embed="rId3" cstate="print"/>
          <a:srcRect l="-4012" t="-6288" r="-2406" b="-6288"/>
          <a:stretch>
            <a:fillRect/>
          </a:stretch>
        </p:blipFill>
        <p:spPr bwMode="auto">
          <a:xfrm>
            <a:off x="7829550" y="5575352"/>
            <a:ext cx="1143000" cy="1079396"/>
          </a:xfrm>
          <a:prstGeom prst="rect">
            <a:avLst/>
          </a:prstGeom>
          <a:noFill/>
        </p:spPr>
      </p:pic>
    </p:spTree>
    <p:extLst>
      <p:ext uri="{BB962C8B-B14F-4D97-AF65-F5344CB8AC3E}">
        <p14:creationId xmlns:p14="http://schemas.microsoft.com/office/powerpoint/2010/main" val="8502458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Ongoing </a:t>
            </a:r>
            <a:r>
              <a:rPr lang="en-US" dirty="0" smtClean="0"/>
              <a:t>AEM Center Collaborations</a:t>
            </a:r>
            <a:endParaRPr lang="en-US" dirty="0"/>
          </a:p>
        </p:txBody>
      </p:sp>
      <p:sp>
        <p:nvSpPr>
          <p:cNvPr id="3" name="Content Placeholder 2"/>
          <p:cNvSpPr>
            <a:spLocks noGrp="1"/>
          </p:cNvSpPr>
          <p:nvPr>
            <p:ph idx="1"/>
          </p:nvPr>
        </p:nvSpPr>
        <p:spPr>
          <a:xfrm>
            <a:off x="918278" y="1219200"/>
            <a:ext cx="7543800" cy="5257800"/>
          </a:xfrm>
        </p:spPr>
        <p:txBody>
          <a:bodyPr/>
          <a:lstStyle/>
          <a:p>
            <a:pPr marL="0" indent="0">
              <a:buNone/>
            </a:pPr>
            <a:r>
              <a:rPr lang="en-US" dirty="0" smtClean="0"/>
              <a:t>		</a:t>
            </a:r>
          </a:p>
          <a:p>
            <a:pPr>
              <a:buNone/>
            </a:pPr>
            <a:r>
              <a:rPr lang="en-US" sz="1800" dirty="0" smtClean="0"/>
              <a:t>			     			</a:t>
            </a:r>
            <a:endParaRPr lang="en-US" sz="2800" dirty="0" smtClean="0"/>
          </a:p>
          <a:p>
            <a:endParaRPr lang="en-US" dirty="0" smtClean="0"/>
          </a:p>
          <a:p>
            <a:pPr marL="0" indent="0">
              <a:buNone/>
            </a:pPr>
            <a:endParaRPr lang="en-US" dirty="0" smtClean="0"/>
          </a:p>
          <a:p>
            <a:r>
              <a:rPr lang="en-US" dirty="0" smtClean="0"/>
              <a:t>Learning Ally</a:t>
            </a:r>
          </a:p>
          <a:p>
            <a:pPr>
              <a:buNone/>
            </a:pPr>
            <a:endParaRPr lang="en-US" sz="1800" dirty="0" smtClean="0"/>
          </a:p>
          <a:p>
            <a:pPr>
              <a:buNone/>
            </a:pPr>
            <a:endParaRPr lang="en-US" sz="1800" dirty="0" smtClean="0"/>
          </a:p>
          <a:p>
            <a:r>
              <a:rPr lang="en-US" dirty="0" err="1" smtClean="0"/>
              <a:t>Benetech</a:t>
            </a:r>
            <a:r>
              <a:rPr lang="en-US" dirty="0" smtClean="0"/>
              <a:t> B4E</a:t>
            </a:r>
            <a:endParaRPr lang="en-US" sz="1800" dirty="0" smtClean="0"/>
          </a:p>
          <a:p>
            <a:pPr>
              <a:buNone/>
            </a:pPr>
            <a:endParaRPr lang="en-US" sz="1800" dirty="0" smtClean="0"/>
          </a:p>
          <a:p>
            <a:pPr>
              <a:buNone/>
            </a:pPr>
            <a:endParaRPr lang="en-US" sz="1800" dirty="0" smtClean="0"/>
          </a:p>
          <a:p>
            <a:r>
              <a:rPr lang="en-US" dirty="0" smtClean="0"/>
              <a:t>NIMAC at APH, and APH</a:t>
            </a:r>
          </a:p>
        </p:txBody>
      </p:sp>
      <p:pic>
        <p:nvPicPr>
          <p:cNvPr id="5" name="Picture 2" descr="NIMAS Center at CAST Logo"/>
          <p:cNvPicPr>
            <a:picLocks noChangeAspect="1" noChangeArrowheads="1"/>
          </p:cNvPicPr>
          <p:nvPr/>
        </p:nvPicPr>
        <p:blipFill>
          <a:blip r:embed="rId2" cstate="print"/>
          <a:srcRect/>
          <a:stretch>
            <a:fillRect/>
          </a:stretch>
        </p:blipFill>
        <p:spPr bwMode="auto">
          <a:xfrm>
            <a:off x="3181832" y="1875046"/>
            <a:ext cx="2148498" cy="560637"/>
          </a:xfrm>
          <a:prstGeom prst="rect">
            <a:avLst/>
          </a:prstGeom>
          <a:noFill/>
          <a:ln w="9525">
            <a:noFill/>
            <a:miter lim="800000"/>
            <a:headEnd/>
            <a:tailEnd/>
          </a:ln>
        </p:spPr>
      </p:pic>
      <p:pic>
        <p:nvPicPr>
          <p:cNvPr id="7" name="Picture 6" descr="NIMAC logo"/>
          <p:cNvPicPr>
            <a:picLocks noChangeAspect="1" noChangeArrowheads="1"/>
          </p:cNvPicPr>
          <p:nvPr/>
        </p:nvPicPr>
        <p:blipFill>
          <a:blip r:embed="rId3" cstate="print"/>
          <a:srcRect/>
          <a:stretch>
            <a:fillRect/>
          </a:stretch>
        </p:blipFill>
        <p:spPr bwMode="auto">
          <a:xfrm>
            <a:off x="5915025" y="5475514"/>
            <a:ext cx="1828800" cy="544286"/>
          </a:xfrm>
          <a:prstGeom prst="rect">
            <a:avLst/>
          </a:prstGeom>
          <a:noFill/>
          <a:ln w="9525">
            <a:noFill/>
            <a:miter lim="800000"/>
            <a:headEnd/>
            <a:tailEnd/>
          </a:ln>
        </p:spPr>
      </p:pic>
      <p:pic>
        <p:nvPicPr>
          <p:cNvPr id="9" name="Picture 3" descr="APH Logo"/>
          <p:cNvPicPr>
            <a:picLocks noChangeAspect="1" noChangeArrowheads="1"/>
          </p:cNvPicPr>
          <p:nvPr/>
        </p:nvPicPr>
        <p:blipFill>
          <a:blip r:embed="rId4" cstate="print"/>
          <a:srcRect/>
          <a:stretch>
            <a:fillRect/>
          </a:stretch>
        </p:blipFill>
        <p:spPr bwMode="auto">
          <a:xfrm>
            <a:off x="7896225" y="5399314"/>
            <a:ext cx="561975" cy="600075"/>
          </a:xfrm>
          <a:prstGeom prst="rect">
            <a:avLst/>
          </a:prstGeom>
          <a:noFill/>
          <a:ln w="9525">
            <a:noFill/>
            <a:miter lim="800000"/>
            <a:headEnd/>
            <a:tailEnd/>
          </a:ln>
        </p:spPr>
      </p:pic>
      <p:pic>
        <p:nvPicPr>
          <p:cNvPr id="10" name="Picture 5" descr="Learning Ally logo"/>
          <p:cNvPicPr>
            <a:picLocks noChangeAspect="1" noChangeArrowheads="1"/>
          </p:cNvPicPr>
          <p:nvPr/>
        </p:nvPicPr>
        <p:blipFill>
          <a:blip r:embed="rId5" cstate="print"/>
          <a:srcRect/>
          <a:stretch>
            <a:fillRect/>
          </a:stretch>
        </p:blipFill>
        <p:spPr bwMode="auto">
          <a:xfrm>
            <a:off x="5105400" y="3364352"/>
            <a:ext cx="2633505" cy="598048"/>
          </a:xfrm>
          <a:prstGeom prst="rect">
            <a:avLst/>
          </a:prstGeom>
          <a:noFill/>
        </p:spPr>
      </p:pic>
      <p:pic>
        <p:nvPicPr>
          <p:cNvPr id="11" name="Picture 2" descr="AIM Center logo"/>
          <p:cNvPicPr>
            <a:picLocks noChangeAspect="1" noChangeArrowheads="1"/>
          </p:cNvPicPr>
          <p:nvPr/>
        </p:nvPicPr>
        <p:blipFill>
          <a:blip r:embed="rId6" cstate="print"/>
          <a:srcRect/>
          <a:stretch>
            <a:fillRect/>
          </a:stretch>
        </p:blipFill>
        <p:spPr bwMode="auto">
          <a:xfrm>
            <a:off x="1295400" y="1841781"/>
            <a:ext cx="1554739" cy="705770"/>
          </a:xfrm>
          <a:prstGeom prst="rect">
            <a:avLst/>
          </a:prstGeom>
          <a:noFill/>
          <a:ln w="9525">
            <a:noFill/>
            <a:miter lim="800000"/>
            <a:headEnd/>
            <a:tailEnd/>
          </a:ln>
        </p:spPr>
      </p:pic>
      <p:pic>
        <p:nvPicPr>
          <p:cNvPr id="59393" name="Picture 1" descr="Bookshare logo"/>
          <p:cNvPicPr>
            <a:picLocks noChangeAspect="1" noChangeArrowheads="1"/>
          </p:cNvPicPr>
          <p:nvPr/>
        </p:nvPicPr>
        <p:blipFill>
          <a:blip r:embed="rId7" cstate="print"/>
          <a:srcRect/>
          <a:stretch>
            <a:fillRect/>
          </a:stretch>
        </p:blipFill>
        <p:spPr bwMode="auto">
          <a:xfrm>
            <a:off x="5105400" y="4476750"/>
            <a:ext cx="2590800" cy="476250"/>
          </a:xfrm>
          <a:prstGeom prst="rect">
            <a:avLst/>
          </a:prstGeom>
          <a:noFill/>
        </p:spPr>
      </p:pic>
      <p:pic>
        <p:nvPicPr>
          <p:cNvPr id="1026" name="Picture 2" descr="AEM Logo"/>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16436" y="1641600"/>
            <a:ext cx="1025978" cy="1106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67896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8279" y="23247"/>
            <a:ext cx="8225721" cy="914400"/>
          </a:xfrm>
        </p:spPr>
        <p:txBody>
          <a:bodyPr/>
          <a:lstStyle/>
          <a:p>
            <a:r>
              <a:rPr lang="en-US" sz="2400" dirty="0" smtClean="0"/>
              <a:t>Big Ideas</a:t>
            </a:r>
            <a:endParaRPr lang="en-US" sz="2400" dirty="0"/>
          </a:p>
        </p:txBody>
      </p:sp>
      <p:sp>
        <p:nvSpPr>
          <p:cNvPr id="4" name="Content Placeholder 3"/>
          <p:cNvSpPr>
            <a:spLocks noGrp="1"/>
          </p:cNvSpPr>
          <p:nvPr>
            <p:ph idx="1"/>
          </p:nvPr>
        </p:nvSpPr>
        <p:spPr>
          <a:xfrm>
            <a:off x="918278" y="1905000"/>
            <a:ext cx="7311322" cy="3505200"/>
          </a:xfrm>
        </p:spPr>
        <p:txBody>
          <a:bodyPr/>
          <a:lstStyle/>
          <a:p>
            <a:pPr>
              <a:spcBef>
                <a:spcPts val="1176"/>
              </a:spcBef>
            </a:pPr>
            <a:r>
              <a:rPr lang="en-US" altLang="en-US" dirty="0" smtClean="0"/>
              <a:t>Accessibility is not a single solution</a:t>
            </a:r>
            <a:endParaRPr lang="en-US" altLang="en-US" dirty="0"/>
          </a:p>
          <a:p>
            <a:pPr>
              <a:spcBef>
                <a:spcPts val="1176"/>
              </a:spcBef>
            </a:pPr>
            <a:r>
              <a:rPr lang="en-US" dirty="0"/>
              <a:t>Accessibility </a:t>
            </a:r>
            <a:r>
              <a:rPr lang="en-US" dirty="0" smtClean="0"/>
              <a:t>in Materials and Technologies</a:t>
            </a:r>
            <a:endParaRPr lang="en-US" dirty="0"/>
          </a:p>
          <a:p>
            <a:pPr>
              <a:spcBef>
                <a:spcPts val="1176"/>
              </a:spcBef>
            </a:pPr>
            <a:r>
              <a:rPr lang="en-US" dirty="0" smtClean="0"/>
              <a:t>About the AEM Center</a:t>
            </a:r>
            <a:endParaRPr lang="en-US" dirty="0"/>
          </a:p>
          <a:p>
            <a:pPr>
              <a:spcBef>
                <a:spcPts val="1176"/>
              </a:spcBef>
            </a:pPr>
            <a:r>
              <a:rPr lang="en-US" dirty="0" smtClean="0"/>
              <a:t>AEM Center Services</a:t>
            </a:r>
            <a:endParaRPr lang="en-US" dirty="0"/>
          </a:p>
          <a:p>
            <a:pPr>
              <a:spcBef>
                <a:spcPts val="1176"/>
              </a:spcBef>
            </a:pPr>
            <a:r>
              <a:rPr lang="en-US" dirty="0" smtClean="0"/>
              <a:t>AEM Best Practices Cohort</a:t>
            </a:r>
            <a:endParaRPr lang="en-US" dirty="0"/>
          </a:p>
        </p:txBody>
      </p:sp>
    </p:spTree>
    <p:extLst>
      <p:ext uri="{BB962C8B-B14F-4D97-AF65-F5344CB8AC3E}">
        <p14:creationId xmlns:p14="http://schemas.microsoft.com/office/powerpoint/2010/main" val="13958160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b="1" dirty="0" smtClean="0"/>
              <a:t>Partner</a:t>
            </a:r>
            <a:r>
              <a:rPr lang="en-US" dirty="0" smtClean="0"/>
              <a:t> and Collaborators</a:t>
            </a:r>
            <a:endParaRPr lang="en-US" dirty="0"/>
          </a:p>
        </p:txBody>
      </p:sp>
      <p:sp>
        <p:nvSpPr>
          <p:cNvPr id="3" name="Content Placeholder 2"/>
          <p:cNvSpPr>
            <a:spLocks noGrp="1"/>
          </p:cNvSpPr>
          <p:nvPr>
            <p:ph idx="1"/>
          </p:nvPr>
        </p:nvSpPr>
        <p:spPr>
          <a:xfrm>
            <a:off x="380999" y="1424178"/>
            <a:ext cx="8046245" cy="4876800"/>
          </a:xfrm>
        </p:spPr>
        <p:txBody>
          <a:bodyPr/>
          <a:lstStyle/>
          <a:p>
            <a:pPr marL="107950" lvl="1" indent="-107950">
              <a:buNone/>
            </a:pPr>
            <a:r>
              <a:rPr lang="en-US" sz="2800" b="1" dirty="0" smtClean="0"/>
              <a:t>Partner - SETDA</a:t>
            </a:r>
          </a:p>
          <a:p>
            <a:pPr marL="579438" lvl="2" indent="-452438">
              <a:tabLst>
                <a:tab pos="508000" algn="l"/>
              </a:tabLst>
            </a:pPr>
            <a:r>
              <a:rPr lang="en-US" sz="2400" dirty="0" smtClean="0"/>
              <a:t>Emerging Technology</a:t>
            </a:r>
          </a:p>
          <a:p>
            <a:pPr marL="579438" lvl="2" indent="-452438">
              <a:tabLst>
                <a:tab pos="508000" algn="l"/>
              </a:tabLst>
            </a:pPr>
            <a:r>
              <a:rPr lang="en-US" sz="2400" dirty="0" smtClean="0"/>
              <a:t>Technology Leadership</a:t>
            </a:r>
          </a:p>
          <a:p>
            <a:pPr marL="579438" lvl="2" indent="-452438">
              <a:tabLst>
                <a:tab pos="508000" algn="l"/>
              </a:tabLst>
            </a:pPr>
            <a:r>
              <a:rPr lang="en-US" sz="2400" dirty="0" smtClean="0"/>
              <a:t>DMAPS</a:t>
            </a:r>
          </a:p>
          <a:p>
            <a:pPr marL="180975" lvl="2" indent="-53975"/>
            <a:endParaRPr lang="en-US" sz="1800" dirty="0"/>
          </a:p>
          <a:p>
            <a:pPr marL="127000" indent="0">
              <a:buNone/>
            </a:pPr>
            <a:r>
              <a:rPr lang="en-US" b="1" dirty="0" smtClean="0"/>
              <a:t>A Few Collaborators</a:t>
            </a:r>
          </a:p>
          <a:p>
            <a:pPr marL="525463" lvl="1" indent="-398463"/>
            <a:r>
              <a:rPr lang="en-US" dirty="0" smtClean="0"/>
              <a:t>AAP and SIIA for Publishing</a:t>
            </a:r>
          </a:p>
          <a:p>
            <a:pPr marL="525463" lvl="1" indent="-398463"/>
            <a:r>
              <a:rPr lang="en-US" dirty="0" smtClean="0"/>
              <a:t>AHEAD for Higher Ed</a:t>
            </a:r>
          </a:p>
          <a:p>
            <a:pPr marL="525463" lvl="1" indent="-398463"/>
            <a:r>
              <a:rPr lang="en-US" dirty="0" smtClean="0"/>
              <a:t>Center for Workforce Development</a:t>
            </a:r>
          </a:p>
          <a:p>
            <a:pPr marL="525463" lvl="1" indent="-398463"/>
            <a:r>
              <a:rPr lang="en-US" dirty="0" smtClean="0"/>
              <a:t>FHI360 Bridge to Employment (BTE)</a:t>
            </a:r>
          </a:p>
        </p:txBody>
      </p:sp>
      <p:pic>
        <p:nvPicPr>
          <p:cNvPr id="2050" name="Picture 2" descr="SETDA 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29201" y="1387279"/>
            <a:ext cx="3243646" cy="91642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ap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53911" y="3144982"/>
            <a:ext cx="1228838" cy="58881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WD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34100" y="4755002"/>
            <a:ext cx="2324100" cy="65519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IIA log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88845" y="3938587"/>
            <a:ext cx="2438400" cy="481013"/>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AHEAD 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34110" y="3157537"/>
            <a:ext cx="2147890" cy="423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21189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609600" y="2514600"/>
            <a:ext cx="8229600" cy="1143000"/>
          </a:xfrm>
          <a:noFill/>
          <a:ln>
            <a:noFill/>
          </a:ln>
          <a:effectLst/>
        </p:spPr>
        <p:style>
          <a:lnRef idx="1">
            <a:schemeClr val="accent6"/>
          </a:lnRef>
          <a:fillRef idx="2">
            <a:schemeClr val="accent6"/>
          </a:fillRef>
          <a:effectRef idx="1">
            <a:schemeClr val="accent6"/>
          </a:effectRef>
          <a:fontRef idx="minor">
            <a:schemeClr val="dk1"/>
          </a:fontRef>
        </p:style>
        <p:txBody>
          <a:bodyPr/>
          <a:lstStyle/>
          <a:p>
            <a:pPr eaLnBrk="1" hangingPunct="1"/>
            <a:r>
              <a:rPr lang="en-US" sz="3200" b="1" dirty="0" smtClean="0"/>
              <a:t>AEM Center Services</a:t>
            </a:r>
            <a:endParaRPr lang="en-US" sz="3200" b="1" dirty="0"/>
          </a:p>
        </p:txBody>
      </p:sp>
    </p:spTree>
    <p:extLst>
      <p:ext uri="{BB962C8B-B14F-4D97-AF65-F5344CB8AC3E}">
        <p14:creationId xmlns:p14="http://schemas.microsoft.com/office/powerpoint/2010/main" val="10250786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AEM Center Services</a:t>
            </a:r>
            <a:endParaRPr lang="en-US" sz="2400" dirty="0"/>
          </a:p>
        </p:txBody>
      </p:sp>
      <p:sp>
        <p:nvSpPr>
          <p:cNvPr id="3" name="Content Placeholder 2"/>
          <p:cNvSpPr>
            <a:spLocks noGrp="1"/>
          </p:cNvSpPr>
          <p:nvPr>
            <p:ph idx="1"/>
          </p:nvPr>
        </p:nvSpPr>
        <p:spPr>
          <a:xfrm>
            <a:off x="479461" y="1676400"/>
            <a:ext cx="8229600" cy="3352800"/>
          </a:xfrm>
        </p:spPr>
        <p:txBody>
          <a:bodyPr/>
          <a:lstStyle/>
          <a:p>
            <a:pPr marL="0" indent="0">
              <a:spcBef>
                <a:spcPts val="1176"/>
              </a:spcBef>
              <a:buNone/>
            </a:pPr>
            <a:r>
              <a:rPr lang="en-US" sz="2400" dirty="0" smtClean="0"/>
              <a:t>Three tiers of technical assistance to multiple stakeholders built on promising practices </a:t>
            </a:r>
          </a:p>
          <a:p>
            <a:pPr>
              <a:spcBef>
                <a:spcPts val="1176"/>
              </a:spcBef>
            </a:pPr>
            <a:r>
              <a:rPr lang="en-US" sz="2400" b="1" dirty="0" smtClean="0"/>
              <a:t>Universal </a:t>
            </a:r>
            <a:r>
              <a:rPr lang="en-US" sz="2400" dirty="0" smtClean="0"/>
              <a:t>– High-quality, relevant and useful products and services readily available to all</a:t>
            </a:r>
          </a:p>
          <a:p>
            <a:pPr>
              <a:spcBef>
                <a:spcPts val="1176"/>
              </a:spcBef>
            </a:pPr>
            <a:r>
              <a:rPr lang="en-US" sz="2400" b="1" dirty="0" smtClean="0"/>
              <a:t>Targeted</a:t>
            </a:r>
            <a:r>
              <a:rPr lang="en-US" sz="2400" dirty="0" smtClean="0"/>
              <a:t> – Focused assistance in response to specific requests from the field</a:t>
            </a:r>
          </a:p>
          <a:p>
            <a:pPr>
              <a:spcBef>
                <a:spcPts val="1176"/>
              </a:spcBef>
            </a:pPr>
            <a:r>
              <a:rPr lang="en-US" sz="2400" b="1" dirty="0" smtClean="0"/>
              <a:t>Intensive </a:t>
            </a:r>
            <a:r>
              <a:rPr lang="en-US" sz="2400" dirty="0" smtClean="0"/>
              <a:t>– Ongoing collaborative work on best practices with 8 </a:t>
            </a:r>
            <a:r>
              <a:rPr lang="en-US" sz="2400" dirty="0"/>
              <a:t>states (</a:t>
            </a:r>
            <a:r>
              <a:rPr lang="en-US" sz="2400" dirty="0" smtClean="0"/>
              <a:t>Alaska,</a:t>
            </a:r>
            <a:r>
              <a:rPr lang="en-US" sz="2400" dirty="0"/>
              <a:t> </a:t>
            </a:r>
            <a:r>
              <a:rPr lang="en-US" sz="2400" dirty="0" smtClean="0"/>
              <a:t>Florida, Indiana, Iowa, Maryland, Minnesota,</a:t>
            </a:r>
            <a:r>
              <a:rPr lang="en-US" sz="2400" dirty="0"/>
              <a:t> </a:t>
            </a:r>
            <a:r>
              <a:rPr lang="en-US" sz="2400" dirty="0" smtClean="0"/>
              <a:t>Ohio and Texas)</a:t>
            </a:r>
          </a:p>
        </p:txBody>
      </p:sp>
    </p:spTree>
    <p:extLst>
      <p:ext uri="{BB962C8B-B14F-4D97-AF65-F5344CB8AC3E}">
        <p14:creationId xmlns:p14="http://schemas.microsoft.com/office/powerpoint/2010/main" val="10237697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Universal TA&amp;D</a:t>
            </a:r>
            <a:endParaRPr lang="en-US" dirty="0"/>
          </a:p>
        </p:txBody>
      </p:sp>
      <p:sp>
        <p:nvSpPr>
          <p:cNvPr id="3" name="Content Placeholder 2"/>
          <p:cNvSpPr>
            <a:spLocks noGrp="1"/>
          </p:cNvSpPr>
          <p:nvPr>
            <p:ph idx="1"/>
          </p:nvPr>
        </p:nvSpPr>
        <p:spPr>
          <a:xfrm>
            <a:off x="685800" y="1828800"/>
            <a:ext cx="8229600" cy="4648200"/>
          </a:xfrm>
        </p:spPr>
        <p:txBody>
          <a:bodyPr/>
          <a:lstStyle/>
          <a:p>
            <a:pPr marL="0" indent="0">
              <a:spcBef>
                <a:spcPts val="1200"/>
              </a:spcBef>
              <a:buNone/>
            </a:pPr>
            <a:r>
              <a:rPr lang="en-US" sz="2400" b="1" dirty="0" smtClean="0"/>
              <a:t>Universal </a:t>
            </a:r>
            <a:r>
              <a:rPr lang="en-US" sz="2400" dirty="0" smtClean="0"/>
              <a:t>– High-quality, relevant and useful products and services readily available to all</a:t>
            </a:r>
            <a:endParaRPr lang="en-US" sz="2400" dirty="0"/>
          </a:p>
          <a:p>
            <a:pPr>
              <a:spcBef>
                <a:spcPts val="1200"/>
              </a:spcBef>
            </a:pPr>
            <a:r>
              <a:rPr lang="en-US" sz="2400" dirty="0" smtClean="0"/>
              <a:t>Development informed policy and practice issues,  expressed needs of constituent needs, relevant related-practices</a:t>
            </a:r>
          </a:p>
          <a:p>
            <a:pPr>
              <a:spcBef>
                <a:spcPts val="1200"/>
              </a:spcBef>
            </a:pPr>
            <a:r>
              <a:rPr lang="en-US" sz="2400" dirty="0"/>
              <a:t>P</a:t>
            </a:r>
            <a:r>
              <a:rPr lang="en-US" sz="2400" dirty="0" smtClean="0"/>
              <a:t>roducts and services formatively reviewed by AEM Quality Panel from proposal through development and dissemination</a:t>
            </a:r>
          </a:p>
          <a:p>
            <a:pPr>
              <a:spcBef>
                <a:spcPts val="1200"/>
              </a:spcBef>
            </a:pPr>
            <a:r>
              <a:rPr lang="en-US" sz="2400" dirty="0" smtClean="0"/>
              <a:t>24/7 availability through AEM Center website and through partnerships and collaborators</a:t>
            </a:r>
            <a:endParaRPr lang="en-US" sz="2400" dirty="0"/>
          </a:p>
          <a:p>
            <a:pPr marL="0" indent="0">
              <a:buNone/>
            </a:pPr>
            <a:endParaRPr lang="en-US" sz="2800" dirty="0"/>
          </a:p>
        </p:txBody>
      </p:sp>
    </p:spTree>
    <p:extLst>
      <p:ext uri="{BB962C8B-B14F-4D97-AF65-F5344CB8AC3E}">
        <p14:creationId xmlns:p14="http://schemas.microsoft.com/office/powerpoint/2010/main" val="8584521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a:t>
            </a:r>
            <a:r>
              <a:rPr lang="en-US" dirty="0" err="1" smtClean="0"/>
              <a:t>aem.cast.org</a:t>
            </a:r>
            <a:endParaRPr lang="en-US" dirty="0"/>
          </a:p>
        </p:txBody>
      </p:sp>
      <p:pic>
        <p:nvPicPr>
          <p:cNvPr id="5" name="Content Placeholder 4" descr="Screenshot of the AEM Center's homepage" title="AEM Center homepage"/>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1524000"/>
            <a:ext cx="8357450" cy="4724400"/>
          </a:xfrm>
        </p:spPr>
      </p:pic>
    </p:spTree>
    <p:extLst>
      <p:ext uri="{BB962C8B-B14F-4D97-AF65-F5344CB8AC3E}">
        <p14:creationId xmlns:p14="http://schemas.microsoft.com/office/powerpoint/2010/main" val="14244066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200" dirty="0" smtClean="0"/>
              <a:t>http://aem.cast.org</a:t>
            </a:r>
            <a:endParaRPr lang="en-US" sz="3200" dirty="0"/>
          </a:p>
        </p:txBody>
      </p:sp>
      <p:pic>
        <p:nvPicPr>
          <p:cNvPr id="5" name="Content Placeholder 4" descr="Screenshot of AEM Center's website 4 sections: Navigating AEM, Supporting Learners, Policies &amp; Systems, Creating AEM" title="AEM Center website sections"/>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3401" y="914401"/>
            <a:ext cx="8229600" cy="5933844"/>
          </a:xfrm>
        </p:spPr>
      </p:pic>
    </p:spTree>
    <p:extLst>
      <p:ext uri="{BB962C8B-B14F-4D97-AF65-F5344CB8AC3E}">
        <p14:creationId xmlns:p14="http://schemas.microsoft.com/office/powerpoint/2010/main" val="5529357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Targeted TA&amp;D</a:t>
            </a:r>
            <a:endParaRPr lang="en-US" dirty="0"/>
          </a:p>
        </p:txBody>
      </p:sp>
      <p:sp>
        <p:nvSpPr>
          <p:cNvPr id="6" name="Content Placeholder 5"/>
          <p:cNvSpPr>
            <a:spLocks noGrp="1"/>
          </p:cNvSpPr>
          <p:nvPr>
            <p:ph idx="1"/>
          </p:nvPr>
        </p:nvSpPr>
        <p:spPr>
          <a:xfrm>
            <a:off x="609600" y="1371600"/>
            <a:ext cx="8071262" cy="4876800"/>
          </a:xfrm>
        </p:spPr>
        <p:txBody>
          <a:bodyPr/>
          <a:lstStyle/>
          <a:p>
            <a:pPr marL="0" indent="0">
              <a:spcBef>
                <a:spcPts val="1200"/>
              </a:spcBef>
              <a:buNone/>
            </a:pPr>
            <a:r>
              <a:rPr lang="en-US" dirty="0" smtClean="0"/>
              <a:t>Focused </a:t>
            </a:r>
            <a:r>
              <a:rPr lang="en-US" dirty="0"/>
              <a:t>support around promising practices and ongoing challenges in the field</a:t>
            </a:r>
          </a:p>
          <a:p>
            <a:pPr>
              <a:spcBef>
                <a:spcPts val="1200"/>
              </a:spcBef>
            </a:pPr>
            <a:r>
              <a:rPr lang="en-US" dirty="0"/>
              <a:t>Responds to requests for assistance </a:t>
            </a:r>
          </a:p>
          <a:p>
            <a:pPr>
              <a:spcBef>
                <a:spcPts val="1200"/>
              </a:spcBef>
            </a:pPr>
            <a:r>
              <a:rPr lang="en-US" dirty="0"/>
              <a:t>Engages stakeholders in meaningful interactions around improving practices and deepening implementation of AEM</a:t>
            </a:r>
          </a:p>
          <a:p>
            <a:pPr>
              <a:spcBef>
                <a:spcPts val="1200"/>
              </a:spcBef>
            </a:pPr>
            <a:r>
              <a:rPr lang="en-US" dirty="0" smtClean="0"/>
              <a:t>Develops </a:t>
            </a:r>
            <a:r>
              <a:rPr lang="en-US" dirty="0"/>
              <a:t>and provides </a:t>
            </a:r>
            <a:r>
              <a:rPr lang="en-US" dirty="0" smtClean="0"/>
              <a:t>a </a:t>
            </a:r>
            <a:r>
              <a:rPr lang="en-US" dirty="0"/>
              <a:t>full array of learning opportunities to all interested stakeholders (e.g. webinars, presentations)</a:t>
            </a:r>
            <a:endParaRPr lang="en-US" sz="3200" dirty="0"/>
          </a:p>
          <a:p>
            <a:endParaRPr lang="en-US" dirty="0"/>
          </a:p>
        </p:txBody>
      </p:sp>
    </p:spTree>
    <p:extLst>
      <p:ext uri="{BB962C8B-B14F-4D97-AF65-F5344CB8AC3E}">
        <p14:creationId xmlns:p14="http://schemas.microsoft.com/office/powerpoint/2010/main" val="15759218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609600" y="2514600"/>
            <a:ext cx="8229600" cy="1143000"/>
          </a:xfrm>
          <a:noFill/>
          <a:ln>
            <a:noFill/>
          </a:ln>
          <a:effectLst/>
        </p:spPr>
        <p:style>
          <a:lnRef idx="1">
            <a:schemeClr val="accent6"/>
          </a:lnRef>
          <a:fillRef idx="2">
            <a:schemeClr val="accent6"/>
          </a:fillRef>
          <a:effectRef idx="1">
            <a:schemeClr val="accent6"/>
          </a:effectRef>
          <a:fontRef idx="minor">
            <a:schemeClr val="dk1"/>
          </a:fontRef>
        </p:style>
        <p:txBody>
          <a:bodyPr/>
          <a:lstStyle/>
          <a:p>
            <a:pPr eaLnBrk="1" hangingPunct="1"/>
            <a:r>
              <a:rPr lang="en-US" b="1" dirty="0" smtClean="0"/>
              <a:t>The AEM Best Practices Cohort</a:t>
            </a:r>
            <a:br>
              <a:rPr lang="en-US" b="1" dirty="0" smtClean="0"/>
            </a:br>
            <a:r>
              <a:rPr lang="en-US" b="1" dirty="0" smtClean="0"/>
              <a:t>(Intensive Technical Assistance)</a:t>
            </a:r>
          </a:p>
        </p:txBody>
      </p:sp>
    </p:spTree>
    <p:extLst>
      <p:ext uri="{BB962C8B-B14F-4D97-AF65-F5344CB8AC3E}">
        <p14:creationId xmlns:p14="http://schemas.microsoft.com/office/powerpoint/2010/main" val="556662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229600" cy="914400"/>
          </a:xfrm>
        </p:spPr>
        <p:txBody>
          <a:bodyPr/>
          <a:lstStyle/>
          <a:p>
            <a:r>
              <a:rPr lang="en-US" sz="3200" dirty="0"/>
              <a:t>AEM Best Practices States will</a:t>
            </a:r>
          </a:p>
        </p:txBody>
      </p:sp>
      <p:sp>
        <p:nvSpPr>
          <p:cNvPr id="3" name="Content Placeholder 2"/>
          <p:cNvSpPr>
            <a:spLocks noGrp="1"/>
          </p:cNvSpPr>
          <p:nvPr>
            <p:ph idx="1"/>
          </p:nvPr>
        </p:nvSpPr>
        <p:spPr>
          <a:xfrm>
            <a:off x="381000" y="1676400"/>
            <a:ext cx="8229600" cy="4191000"/>
          </a:xfrm>
        </p:spPr>
        <p:txBody>
          <a:bodyPr/>
          <a:lstStyle/>
          <a:p>
            <a:pPr marL="0" indent="0">
              <a:spcBef>
                <a:spcPts val="1872"/>
              </a:spcBef>
              <a:buNone/>
            </a:pPr>
            <a:r>
              <a:rPr lang="en-US" dirty="0"/>
              <a:t>W</a:t>
            </a:r>
            <a:r>
              <a:rPr lang="en-US" dirty="0" smtClean="0"/>
              <a:t>ork </a:t>
            </a:r>
            <a:r>
              <a:rPr lang="en-US" dirty="0"/>
              <a:t>closely with the AEM Center </a:t>
            </a:r>
            <a:r>
              <a:rPr lang="en-US" dirty="0" smtClean="0"/>
              <a:t>and other Cohort States </a:t>
            </a:r>
            <a:endParaRPr lang="en-US" dirty="0"/>
          </a:p>
          <a:p>
            <a:pPr>
              <a:spcBef>
                <a:spcPts val="1872"/>
              </a:spcBef>
            </a:pPr>
            <a:r>
              <a:rPr lang="en-US" dirty="0"/>
              <a:t>T</a:t>
            </a:r>
            <a:r>
              <a:rPr lang="en-US" dirty="0" smtClean="0"/>
              <a:t>o </a:t>
            </a:r>
            <a:r>
              <a:rPr lang="en-US" dirty="0"/>
              <a:t>develop scalable expertise and replicable implementation approaches targeting all five leverage </a:t>
            </a:r>
            <a:r>
              <a:rPr lang="en-US" dirty="0" smtClean="0"/>
              <a:t>areas</a:t>
            </a:r>
          </a:p>
          <a:p>
            <a:pPr>
              <a:spcBef>
                <a:spcPts val="1872"/>
              </a:spcBef>
            </a:pPr>
            <a:r>
              <a:rPr lang="en-US" dirty="0"/>
              <a:t>T</a:t>
            </a:r>
            <a:r>
              <a:rPr lang="en-US" dirty="0" smtClean="0"/>
              <a:t>o </a:t>
            </a:r>
            <a:r>
              <a:rPr lang="en-US" dirty="0"/>
              <a:t>build momentum for systemic change across early learning, K-12, higher education and workplace</a:t>
            </a:r>
          </a:p>
        </p:txBody>
      </p:sp>
    </p:spTree>
    <p:extLst>
      <p:ext uri="{BB962C8B-B14F-4D97-AF65-F5344CB8AC3E}">
        <p14:creationId xmlns:p14="http://schemas.microsoft.com/office/powerpoint/2010/main" val="3796183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219200" y="2057401"/>
            <a:ext cx="2895600" cy="3428999"/>
          </a:xfrm>
        </p:spPr>
        <p:txBody>
          <a:bodyPr/>
          <a:lstStyle/>
          <a:p>
            <a:pPr marL="0">
              <a:spcBef>
                <a:spcPts val="1872"/>
              </a:spcBef>
            </a:pPr>
            <a:r>
              <a:rPr lang="en-US" sz="3200" dirty="0" smtClean="0"/>
              <a:t>Alaska</a:t>
            </a:r>
          </a:p>
          <a:p>
            <a:pPr marL="0">
              <a:spcBef>
                <a:spcPts val="1872"/>
              </a:spcBef>
            </a:pPr>
            <a:r>
              <a:rPr lang="en-US" sz="3200" b="1" dirty="0" smtClean="0"/>
              <a:t>Florida</a:t>
            </a:r>
          </a:p>
          <a:p>
            <a:pPr marL="0">
              <a:spcBef>
                <a:spcPts val="1872"/>
              </a:spcBef>
            </a:pPr>
            <a:r>
              <a:rPr lang="en-US" sz="3200" dirty="0" smtClean="0"/>
              <a:t>Indiana</a:t>
            </a:r>
          </a:p>
          <a:p>
            <a:pPr marL="0">
              <a:spcBef>
                <a:spcPts val="1872"/>
              </a:spcBef>
            </a:pPr>
            <a:r>
              <a:rPr lang="en-US" sz="3600" dirty="0" smtClean="0"/>
              <a:t>Iowa</a:t>
            </a:r>
          </a:p>
          <a:p>
            <a:pPr marL="0" indent="0">
              <a:spcBef>
                <a:spcPts val="1872"/>
              </a:spcBef>
              <a:buNone/>
            </a:pPr>
            <a:endParaRPr lang="en-US" dirty="0"/>
          </a:p>
        </p:txBody>
      </p:sp>
      <p:sp>
        <p:nvSpPr>
          <p:cNvPr id="4" name="Content Placeholder 3"/>
          <p:cNvSpPr>
            <a:spLocks noGrp="1"/>
          </p:cNvSpPr>
          <p:nvPr>
            <p:ph sz="half" idx="2"/>
          </p:nvPr>
        </p:nvSpPr>
        <p:spPr>
          <a:xfrm>
            <a:off x="4648200" y="2057401"/>
            <a:ext cx="4038600" cy="3263743"/>
          </a:xfrm>
        </p:spPr>
        <p:txBody>
          <a:bodyPr/>
          <a:lstStyle/>
          <a:p>
            <a:pPr marL="0">
              <a:spcBef>
                <a:spcPts val="1872"/>
              </a:spcBef>
            </a:pPr>
            <a:r>
              <a:rPr lang="en-US" sz="3200" dirty="0" smtClean="0"/>
              <a:t>Maryland</a:t>
            </a:r>
          </a:p>
          <a:p>
            <a:pPr marL="0">
              <a:spcBef>
                <a:spcPts val="1872"/>
              </a:spcBef>
            </a:pPr>
            <a:r>
              <a:rPr lang="en-US" sz="3200" dirty="0" smtClean="0"/>
              <a:t>Minnesota</a:t>
            </a:r>
          </a:p>
          <a:p>
            <a:pPr marL="0">
              <a:spcBef>
                <a:spcPts val="1872"/>
              </a:spcBef>
            </a:pPr>
            <a:r>
              <a:rPr lang="en-US" sz="3200" dirty="0" smtClean="0"/>
              <a:t>Ohio</a:t>
            </a:r>
          </a:p>
          <a:p>
            <a:pPr marL="0">
              <a:spcBef>
                <a:spcPts val="1872"/>
              </a:spcBef>
            </a:pPr>
            <a:r>
              <a:rPr lang="en-US" sz="3200" dirty="0" smtClean="0"/>
              <a:t>Texas</a:t>
            </a:r>
          </a:p>
          <a:p>
            <a:endParaRPr lang="en-US" dirty="0"/>
          </a:p>
        </p:txBody>
      </p:sp>
      <p:sp>
        <p:nvSpPr>
          <p:cNvPr id="2" name="Title 1"/>
          <p:cNvSpPr>
            <a:spLocks noGrp="1"/>
          </p:cNvSpPr>
          <p:nvPr>
            <p:ph type="title"/>
          </p:nvPr>
        </p:nvSpPr>
        <p:spPr/>
        <p:txBody>
          <a:bodyPr/>
          <a:lstStyle/>
          <a:p>
            <a:r>
              <a:rPr lang="en-US" sz="3200" dirty="0"/>
              <a:t>AEM Best </a:t>
            </a:r>
            <a:r>
              <a:rPr lang="en-US" sz="3200" dirty="0" smtClean="0"/>
              <a:t>Practices Cohort</a:t>
            </a:r>
            <a:endParaRPr lang="en-US" sz="3200" dirty="0"/>
          </a:p>
        </p:txBody>
      </p:sp>
    </p:spTree>
    <p:extLst>
      <p:ext uri="{BB962C8B-B14F-4D97-AF65-F5344CB8AC3E}">
        <p14:creationId xmlns:p14="http://schemas.microsoft.com/office/powerpoint/2010/main" val="3937142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609600" y="2514600"/>
            <a:ext cx="8229600" cy="1143000"/>
          </a:xfrm>
          <a:noFill/>
          <a:ln>
            <a:noFill/>
          </a:ln>
          <a:effectLst/>
        </p:spPr>
        <p:style>
          <a:lnRef idx="1">
            <a:schemeClr val="accent6"/>
          </a:lnRef>
          <a:fillRef idx="2">
            <a:schemeClr val="accent6"/>
          </a:fillRef>
          <a:effectRef idx="1">
            <a:schemeClr val="accent6"/>
          </a:effectRef>
          <a:fontRef idx="minor">
            <a:schemeClr val="dk1"/>
          </a:fontRef>
        </p:style>
        <p:txBody>
          <a:bodyPr/>
          <a:lstStyle/>
          <a:p>
            <a:pPr eaLnBrk="1" hangingPunct="1"/>
            <a:r>
              <a:rPr lang="en-US" sz="3200" b="1" dirty="0" smtClean="0"/>
              <a:t>A Quick Look at Accessibility</a:t>
            </a:r>
            <a:endParaRPr lang="en-US" sz="3200" b="1" dirty="0"/>
          </a:p>
        </p:txBody>
      </p:sp>
    </p:spTree>
    <p:extLst>
      <p:ext uri="{BB962C8B-B14F-4D97-AF65-F5344CB8AC3E}">
        <p14:creationId xmlns:p14="http://schemas.microsoft.com/office/powerpoint/2010/main" val="13067557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High Leverage Areas for Change</a:t>
            </a:r>
            <a:endParaRPr lang="en-US" sz="3200" dirty="0"/>
          </a:p>
        </p:txBody>
      </p:sp>
      <p:sp>
        <p:nvSpPr>
          <p:cNvPr id="3" name="Content Placeholder 2"/>
          <p:cNvSpPr>
            <a:spLocks noGrp="1"/>
          </p:cNvSpPr>
          <p:nvPr>
            <p:ph idx="1"/>
          </p:nvPr>
        </p:nvSpPr>
        <p:spPr>
          <a:xfrm>
            <a:off x="918278" y="1371600"/>
            <a:ext cx="7387522" cy="4648200"/>
          </a:xfrm>
        </p:spPr>
        <p:txBody>
          <a:bodyPr/>
          <a:lstStyle/>
          <a:p>
            <a:r>
              <a:rPr lang="en-US" sz="2800" dirty="0" smtClean="0"/>
              <a:t>Procurement </a:t>
            </a:r>
            <a:r>
              <a:rPr lang="en-US" sz="2800" dirty="0"/>
              <a:t>considerations </a:t>
            </a:r>
            <a:endParaRPr lang="en-US" dirty="0"/>
          </a:p>
          <a:p>
            <a:r>
              <a:rPr lang="en-US" sz="2800" dirty="0" smtClean="0"/>
              <a:t>Strategies for use of AEM and accessible technologies for learning</a:t>
            </a:r>
          </a:p>
          <a:p>
            <a:r>
              <a:rPr lang="en-US" sz="2800" dirty="0" smtClean="0"/>
              <a:t>Self-advocacy skills of students</a:t>
            </a:r>
          </a:p>
          <a:p>
            <a:r>
              <a:rPr lang="en-US" sz="2800" dirty="0" smtClean="0"/>
              <a:t>Provision system development and </a:t>
            </a:r>
          </a:p>
          <a:p>
            <a:r>
              <a:rPr lang="en-US" sz="2800" dirty="0" smtClean="0"/>
              <a:t>Data system development </a:t>
            </a:r>
            <a:endParaRPr lang="en-US" dirty="0"/>
          </a:p>
          <a:p>
            <a:endParaRPr lang="en-US" dirty="0" smtClean="0"/>
          </a:p>
          <a:p>
            <a:pPr marL="0" indent="0" algn="ctr">
              <a:spcBef>
                <a:spcPts val="0"/>
              </a:spcBef>
              <a:buNone/>
            </a:pPr>
            <a:r>
              <a:rPr lang="en-US" dirty="0" smtClean="0"/>
              <a:t>Each </a:t>
            </a:r>
            <a:r>
              <a:rPr lang="en-US" dirty="0"/>
              <a:t>state will </a:t>
            </a:r>
            <a:r>
              <a:rPr lang="en-US" dirty="0" smtClean="0"/>
              <a:t>make progress in all </a:t>
            </a:r>
          </a:p>
          <a:p>
            <a:pPr marL="0" indent="0" algn="ctr">
              <a:spcBef>
                <a:spcPts val="0"/>
              </a:spcBef>
              <a:buNone/>
            </a:pPr>
            <a:r>
              <a:rPr lang="en-US" dirty="0" smtClean="0"/>
              <a:t>high leverage areas</a:t>
            </a:r>
          </a:p>
        </p:txBody>
      </p:sp>
    </p:spTree>
    <p:extLst>
      <p:ext uri="{BB962C8B-B14F-4D97-AF65-F5344CB8AC3E}">
        <p14:creationId xmlns:p14="http://schemas.microsoft.com/office/powerpoint/2010/main" val="1698129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0178" y="1752600"/>
            <a:ext cx="7620000" cy="4114800"/>
          </a:xfrm>
        </p:spPr>
        <p:txBody>
          <a:bodyPr>
            <a:normAutofit/>
          </a:bodyPr>
          <a:lstStyle/>
          <a:p>
            <a:pPr marL="0" lvl="0" indent="0">
              <a:buNone/>
            </a:pPr>
            <a:r>
              <a:rPr lang="en-US" dirty="0"/>
              <a:t>Convene </a:t>
            </a:r>
            <a:r>
              <a:rPr lang="en-US" dirty="0" smtClean="0"/>
              <a:t>an AEM </a:t>
            </a:r>
            <a:r>
              <a:rPr lang="en-US" dirty="0"/>
              <a:t>S</a:t>
            </a:r>
            <a:r>
              <a:rPr lang="en-US" dirty="0" smtClean="0"/>
              <a:t>tate </a:t>
            </a:r>
            <a:r>
              <a:rPr lang="en-US" dirty="0"/>
              <a:t>T</a:t>
            </a:r>
            <a:r>
              <a:rPr lang="en-US" dirty="0" smtClean="0"/>
              <a:t>eam </a:t>
            </a:r>
          </a:p>
          <a:p>
            <a:pPr lvl="0">
              <a:buFont typeface="Arial" charset="0"/>
              <a:buChar char="•"/>
            </a:pPr>
            <a:r>
              <a:rPr lang="en-US" dirty="0" smtClean="0"/>
              <a:t>Focus </a:t>
            </a:r>
            <a:r>
              <a:rPr lang="en-US" dirty="0"/>
              <a:t>on accessible content and </a:t>
            </a:r>
            <a:r>
              <a:rPr lang="en-US" dirty="0" smtClean="0"/>
              <a:t>technologies</a:t>
            </a:r>
          </a:p>
          <a:p>
            <a:pPr lvl="0">
              <a:buFont typeface="Arial" charset="0"/>
              <a:buChar char="•"/>
            </a:pPr>
            <a:r>
              <a:rPr lang="en-US" dirty="0" smtClean="0"/>
              <a:t>Commit </a:t>
            </a:r>
            <a:r>
              <a:rPr lang="en-US" dirty="0"/>
              <a:t>to sustained participation from multiple </a:t>
            </a:r>
            <a:r>
              <a:rPr lang="en-US" dirty="0" smtClean="0"/>
              <a:t>stakeholders</a:t>
            </a:r>
          </a:p>
          <a:p>
            <a:pPr lvl="0">
              <a:buFont typeface="Arial" charset="0"/>
              <a:buChar char="•"/>
            </a:pPr>
            <a:r>
              <a:rPr lang="en-US" dirty="0" smtClean="0"/>
              <a:t>Engage at least three local education agencies to provide AEM and collect data on its use</a:t>
            </a:r>
            <a:endParaRPr lang="en-US" dirty="0"/>
          </a:p>
        </p:txBody>
      </p:sp>
      <p:sp>
        <p:nvSpPr>
          <p:cNvPr id="5" name="Title 1"/>
          <p:cNvSpPr>
            <a:spLocks noGrp="1"/>
          </p:cNvSpPr>
          <p:nvPr>
            <p:ph type="title"/>
          </p:nvPr>
        </p:nvSpPr>
        <p:spPr>
          <a:xfrm>
            <a:off x="914400" y="0"/>
            <a:ext cx="8229600" cy="914400"/>
          </a:xfrm>
        </p:spPr>
        <p:txBody>
          <a:bodyPr/>
          <a:lstStyle/>
          <a:p>
            <a:r>
              <a:rPr lang="en-US" sz="3200" dirty="0"/>
              <a:t>AEM Best Practices States will</a:t>
            </a:r>
          </a:p>
        </p:txBody>
      </p:sp>
    </p:spTree>
    <p:extLst>
      <p:ext uri="{BB962C8B-B14F-4D97-AF65-F5344CB8AC3E}">
        <p14:creationId xmlns:p14="http://schemas.microsoft.com/office/powerpoint/2010/main" val="20718217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AEM Best Practices State Team</a:t>
            </a:r>
            <a:endParaRPr lang="en-US" sz="3200" dirty="0"/>
          </a:p>
        </p:txBody>
      </p:sp>
      <p:sp>
        <p:nvSpPr>
          <p:cNvPr id="3" name="Content Placeholder 2"/>
          <p:cNvSpPr>
            <a:spLocks noGrp="1"/>
          </p:cNvSpPr>
          <p:nvPr>
            <p:ph idx="1"/>
          </p:nvPr>
        </p:nvSpPr>
        <p:spPr>
          <a:xfrm>
            <a:off x="457200" y="1752600"/>
            <a:ext cx="8153400" cy="4267200"/>
          </a:xfrm>
        </p:spPr>
        <p:txBody>
          <a:bodyPr/>
          <a:lstStyle/>
          <a:p>
            <a:pPr marL="0" lvl="0" indent="0">
              <a:buNone/>
            </a:pPr>
            <a:r>
              <a:rPr lang="en-US" dirty="0" smtClean="0"/>
              <a:t>State team will include: </a:t>
            </a:r>
          </a:p>
          <a:p>
            <a:pPr marL="857250" lvl="1" indent="-457200"/>
            <a:r>
              <a:rPr lang="en-US" sz="2800" dirty="0"/>
              <a:t>L</a:t>
            </a:r>
            <a:r>
              <a:rPr lang="en-US" sz="2800" dirty="0" smtClean="0"/>
              <a:t>eaders in special education and general education </a:t>
            </a:r>
          </a:p>
          <a:p>
            <a:pPr marL="857250" lvl="1" indent="-457200"/>
            <a:r>
              <a:rPr lang="en-US" sz="2800" dirty="0"/>
              <a:t>G</a:t>
            </a:r>
            <a:r>
              <a:rPr lang="en-US" sz="2800" dirty="0" smtClean="0"/>
              <a:t>eneral technology (e.g. the state’s SETDA member) </a:t>
            </a:r>
          </a:p>
          <a:p>
            <a:pPr marL="857250" lvl="1" indent="-457200"/>
            <a:r>
              <a:rPr lang="en-US" sz="2800" dirty="0" smtClean="0"/>
              <a:t>Curriculum leaders </a:t>
            </a:r>
          </a:p>
          <a:p>
            <a:pPr marL="857250" lvl="1" indent="-457200"/>
            <a:r>
              <a:rPr lang="en-US" sz="2800" dirty="0"/>
              <a:t>A</a:t>
            </a:r>
            <a:r>
              <a:rPr lang="en-US" sz="2800" dirty="0" smtClean="0"/>
              <a:t>t least one representative from each collaborating LEA </a:t>
            </a:r>
          </a:p>
          <a:p>
            <a:pPr marL="0" indent="0">
              <a:buNone/>
            </a:pPr>
            <a:r>
              <a:rPr lang="en-US" dirty="0" smtClean="0"/>
              <a:t> </a:t>
            </a:r>
          </a:p>
          <a:p>
            <a:endParaRPr lang="en-US" dirty="0"/>
          </a:p>
        </p:txBody>
      </p:sp>
    </p:spTree>
    <p:extLst>
      <p:ext uri="{BB962C8B-B14F-4D97-AF65-F5344CB8AC3E}">
        <p14:creationId xmlns:p14="http://schemas.microsoft.com/office/powerpoint/2010/main" val="34766168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And… </a:t>
            </a:r>
            <a:endParaRPr lang="en-US" sz="4000" dirty="0"/>
          </a:p>
        </p:txBody>
      </p:sp>
      <p:sp>
        <p:nvSpPr>
          <p:cNvPr id="3" name="Content Placeholder 2"/>
          <p:cNvSpPr>
            <a:spLocks noGrp="1"/>
          </p:cNvSpPr>
          <p:nvPr>
            <p:ph idx="1"/>
          </p:nvPr>
        </p:nvSpPr>
        <p:spPr>
          <a:xfrm>
            <a:off x="228600" y="1371600"/>
            <a:ext cx="8382000" cy="5257800"/>
          </a:xfrm>
        </p:spPr>
        <p:txBody>
          <a:bodyPr/>
          <a:lstStyle/>
          <a:p>
            <a:pPr lvl="1"/>
            <a:r>
              <a:rPr lang="en-US" sz="2800" dirty="0" smtClean="0"/>
              <a:t>at least one family member of a student using or needing AEM </a:t>
            </a:r>
          </a:p>
          <a:p>
            <a:pPr lvl="1"/>
            <a:r>
              <a:rPr lang="en-US" sz="2800" dirty="0" smtClean="0"/>
              <a:t>representative from entities responsible for assistive technology</a:t>
            </a:r>
          </a:p>
          <a:p>
            <a:pPr lvl="1"/>
            <a:r>
              <a:rPr lang="en-US" sz="2800" dirty="0" smtClean="0"/>
              <a:t>early learning</a:t>
            </a:r>
          </a:p>
          <a:p>
            <a:pPr lvl="1"/>
            <a:r>
              <a:rPr lang="en-US" sz="2800" dirty="0" smtClean="0"/>
              <a:t>higher education </a:t>
            </a:r>
          </a:p>
          <a:p>
            <a:pPr lvl="1"/>
            <a:r>
              <a:rPr lang="en-US" sz="2800" dirty="0" smtClean="0"/>
              <a:t>workforce development</a:t>
            </a:r>
          </a:p>
          <a:p>
            <a:pPr lvl="1"/>
            <a:r>
              <a:rPr lang="en-US" sz="2800" dirty="0" smtClean="0"/>
              <a:t>others, as appropriate to the state (e.g., publishers, AMPs)</a:t>
            </a:r>
          </a:p>
          <a:p>
            <a:endParaRPr lang="en-US" dirty="0"/>
          </a:p>
        </p:txBody>
      </p:sp>
    </p:spTree>
    <p:extLst>
      <p:ext uri="{BB962C8B-B14F-4D97-AF65-F5344CB8AC3E}">
        <p14:creationId xmlns:p14="http://schemas.microsoft.com/office/powerpoint/2010/main" val="4553126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143000"/>
            <a:ext cx="8001000" cy="5334000"/>
          </a:xfrm>
        </p:spPr>
        <p:txBody>
          <a:bodyPr/>
          <a:lstStyle/>
          <a:p>
            <a:pPr>
              <a:spcBef>
                <a:spcPts val="1368"/>
              </a:spcBef>
            </a:pPr>
            <a:r>
              <a:rPr lang="en-US" dirty="0"/>
              <a:t>A</a:t>
            </a:r>
            <a:r>
              <a:rPr lang="en-US" dirty="0" smtClean="0"/>
              <a:t>lign </a:t>
            </a:r>
            <a:r>
              <a:rPr lang="en-US" dirty="0"/>
              <a:t>state AEM policies and practices to</a:t>
            </a:r>
          </a:p>
          <a:p>
            <a:pPr lvl="1">
              <a:spcBef>
                <a:spcPts val="1368"/>
              </a:spcBef>
            </a:pPr>
            <a:r>
              <a:rPr lang="en-US" dirty="0"/>
              <a:t>Five </a:t>
            </a:r>
            <a:r>
              <a:rPr lang="en-US" dirty="0" smtClean="0"/>
              <a:t>high leverage </a:t>
            </a:r>
            <a:r>
              <a:rPr lang="en-US" dirty="0"/>
              <a:t>areas</a:t>
            </a:r>
          </a:p>
          <a:p>
            <a:pPr lvl="1">
              <a:spcBef>
                <a:spcPts val="1368"/>
              </a:spcBef>
            </a:pPr>
            <a:r>
              <a:rPr lang="en-US" dirty="0"/>
              <a:t>Quality Indicators of the Provision of </a:t>
            </a:r>
            <a:r>
              <a:rPr lang="en-US" dirty="0" smtClean="0"/>
              <a:t>AEM</a:t>
            </a:r>
          </a:p>
          <a:p>
            <a:pPr>
              <a:spcBef>
                <a:spcPts val="1368"/>
              </a:spcBef>
            </a:pPr>
            <a:r>
              <a:rPr lang="en-US" dirty="0" smtClean="0"/>
              <a:t>Develop and implement an action plan detailing targeted strategies for improvement in the high leverage areas with emphasis on the state’s focus area</a:t>
            </a:r>
          </a:p>
          <a:p>
            <a:pPr>
              <a:spcBef>
                <a:spcPts val="1872"/>
              </a:spcBef>
            </a:pPr>
            <a:r>
              <a:rPr lang="en-US" dirty="0" smtClean="0"/>
              <a:t>Evaluate the effectiveness and impact of activities and strategies in the action plan and make evidence-based revisions as needed</a:t>
            </a:r>
          </a:p>
        </p:txBody>
      </p:sp>
      <p:sp>
        <p:nvSpPr>
          <p:cNvPr id="5" name="Title 1"/>
          <p:cNvSpPr>
            <a:spLocks noGrp="1"/>
          </p:cNvSpPr>
          <p:nvPr>
            <p:ph type="title"/>
          </p:nvPr>
        </p:nvSpPr>
        <p:spPr>
          <a:xfrm>
            <a:off x="914400" y="0"/>
            <a:ext cx="8229600" cy="914400"/>
          </a:xfrm>
        </p:spPr>
        <p:txBody>
          <a:bodyPr/>
          <a:lstStyle/>
          <a:p>
            <a:r>
              <a:rPr lang="en-US" sz="3200" dirty="0"/>
              <a:t>AEM Best Practices States will</a:t>
            </a:r>
          </a:p>
        </p:txBody>
      </p:sp>
    </p:spTree>
    <p:extLst>
      <p:ext uri="{BB962C8B-B14F-4D97-AF65-F5344CB8AC3E}">
        <p14:creationId xmlns:p14="http://schemas.microsoft.com/office/powerpoint/2010/main" val="5645964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0"/>
            <a:ext cx="8534400" cy="4724400"/>
          </a:xfrm>
        </p:spPr>
        <p:txBody>
          <a:bodyPr/>
          <a:lstStyle/>
          <a:p>
            <a:pPr lvl="1"/>
            <a:r>
              <a:rPr lang="en-US" sz="2800" dirty="0" smtClean="0"/>
              <a:t>Identify opportunities to </a:t>
            </a:r>
            <a:r>
              <a:rPr lang="en-US" sz="2800" dirty="0"/>
              <a:t>increase the use of AEM and accessible technologies for learning</a:t>
            </a:r>
          </a:p>
          <a:p>
            <a:pPr lvl="1"/>
            <a:r>
              <a:rPr lang="en-US" sz="2800" dirty="0" smtClean="0"/>
              <a:t>Identify </a:t>
            </a:r>
            <a:r>
              <a:rPr lang="en-US" sz="2800" dirty="0"/>
              <a:t>strategies that support use of AEM and accessible technologies for learning</a:t>
            </a:r>
          </a:p>
          <a:p>
            <a:pPr lvl="1"/>
            <a:r>
              <a:rPr lang="en-US" sz="2800" dirty="0" smtClean="0"/>
              <a:t>Identify </a:t>
            </a:r>
            <a:r>
              <a:rPr lang="en-US" sz="2800" dirty="0"/>
              <a:t>ongoing challenges related to the use of AEM and accessible technologies for </a:t>
            </a:r>
            <a:r>
              <a:rPr lang="en-US" sz="2800" dirty="0" smtClean="0"/>
              <a:t>learning</a:t>
            </a:r>
          </a:p>
          <a:p>
            <a:pPr lvl="1"/>
            <a:r>
              <a:rPr lang="en-US" sz="2800" dirty="0" smtClean="0"/>
              <a:t>Provide periodic data on student independence, participation and progress </a:t>
            </a:r>
          </a:p>
          <a:p>
            <a:pPr lvl="1"/>
            <a:r>
              <a:rPr lang="en-US" sz="2800" dirty="0" smtClean="0"/>
              <a:t>Provide evidence of systemic change</a:t>
            </a:r>
            <a:endParaRPr lang="en-US" sz="2800" dirty="0"/>
          </a:p>
          <a:p>
            <a:pPr lvl="0">
              <a:spcBef>
                <a:spcPts val="1368"/>
              </a:spcBef>
            </a:pPr>
            <a:endParaRPr lang="en-US" sz="3200" dirty="0" smtClean="0"/>
          </a:p>
          <a:p>
            <a:pPr lvl="0">
              <a:spcBef>
                <a:spcPts val="1368"/>
              </a:spcBef>
            </a:pPr>
            <a:endParaRPr lang="en-US" sz="3200" dirty="0" smtClean="0"/>
          </a:p>
          <a:p>
            <a:pPr lvl="0">
              <a:spcBef>
                <a:spcPts val="1368"/>
              </a:spcBef>
            </a:pPr>
            <a:endParaRPr lang="en-US" sz="3200" dirty="0"/>
          </a:p>
          <a:p>
            <a:pPr lvl="0">
              <a:spcBef>
                <a:spcPts val="1368"/>
              </a:spcBef>
            </a:pPr>
            <a:endParaRPr lang="en-US" sz="3200" dirty="0" smtClean="0"/>
          </a:p>
          <a:p>
            <a:pPr lvl="0">
              <a:spcBef>
                <a:spcPts val="1368"/>
              </a:spcBef>
            </a:pPr>
            <a:endParaRPr lang="en-US" sz="3200" dirty="0" smtClean="0"/>
          </a:p>
          <a:p>
            <a:endParaRPr lang="en-US" dirty="0"/>
          </a:p>
        </p:txBody>
      </p:sp>
      <p:sp>
        <p:nvSpPr>
          <p:cNvPr id="5" name="Title 1"/>
          <p:cNvSpPr>
            <a:spLocks noGrp="1"/>
          </p:cNvSpPr>
          <p:nvPr>
            <p:ph type="title"/>
          </p:nvPr>
        </p:nvSpPr>
        <p:spPr>
          <a:xfrm>
            <a:off x="914400" y="0"/>
            <a:ext cx="8229600" cy="914400"/>
          </a:xfrm>
        </p:spPr>
        <p:txBody>
          <a:bodyPr/>
          <a:lstStyle/>
          <a:p>
            <a:r>
              <a:rPr lang="en-US" sz="3200" dirty="0"/>
              <a:t>AEM Best Practices </a:t>
            </a:r>
            <a:r>
              <a:rPr lang="en-US" sz="3200" dirty="0" smtClean="0"/>
              <a:t>LEAs </a:t>
            </a:r>
            <a:r>
              <a:rPr lang="en-US" sz="3200" dirty="0"/>
              <a:t>will</a:t>
            </a:r>
          </a:p>
        </p:txBody>
      </p:sp>
    </p:spTree>
    <p:extLst>
      <p:ext uri="{BB962C8B-B14F-4D97-AF65-F5344CB8AC3E}">
        <p14:creationId xmlns:p14="http://schemas.microsoft.com/office/powerpoint/2010/main" val="850618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909234"/>
            <a:ext cx="8229600" cy="5943600"/>
          </a:xfrm>
        </p:spPr>
        <p:txBody>
          <a:bodyPr/>
          <a:lstStyle/>
          <a:p>
            <a:pPr>
              <a:spcBef>
                <a:spcPts val="1368"/>
              </a:spcBef>
            </a:pPr>
            <a:r>
              <a:rPr lang="en-US" dirty="0"/>
              <a:t/>
            </a:r>
            <a:br>
              <a:rPr lang="en-US" dirty="0"/>
            </a:br>
            <a:r>
              <a:rPr lang="en-US" dirty="0" smtClean="0"/>
              <a:t>Taking a Glance</a:t>
            </a:r>
            <a:br>
              <a:rPr lang="en-US" dirty="0" smtClean="0"/>
            </a:br>
            <a:r>
              <a:rPr lang="en-US" dirty="0"/>
              <a:t/>
            </a:r>
            <a:br>
              <a:rPr lang="en-US" dirty="0"/>
            </a:br>
            <a:r>
              <a:rPr lang="en-US" dirty="0" smtClean="0"/>
              <a:t/>
            </a:r>
            <a:br>
              <a:rPr lang="en-US" dirty="0" smtClean="0"/>
            </a:br>
            <a:r>
              <a:rPr lang="en-US" b="1" dirty="0" smtClean="0">
                <a:latin typeface="+mn-lt"/>
              </a:rPr>
              <a:t>The Five High Leverage Areas</a:t>
            </a:r>
            <a:r>
              <a:rPr lang="en-US" dirty="0" smtClean="0">
                <a:latin typeface="+mn-lt"/>
              </a:rPr>
              <a:t/>
            </a:r>
            <a:br>
              <a:rPr lang="en-US" dirty="0" smtClean="0">
                <a:latin typeface="+mn-lt"/>
              </a:rPr>
            </a:br>
            <a:r>
              <a:rPr lang="en-US" dirty="0"/>
              <a:t/>
            </a:r>
            <a:br>
              <a:rPr lang="en-US" dirty="0"/>
            </a:br>
            <a:r>
              <a:rPr lang="en-US" dirty="0" smtClean="0"/>
              <a:t/>
            </a:r>
            <a:br>
              <a:rPr lang="en-US" dirty="0" smtClean="0"/>
            </a:br>
            <a:r>
              <a:rPr lang="en-US" dirty="0"/>
              <a:t/>
            </a:r>
            <a:br>
              <a:rPr lang="en-US" dirty="0"/>
            </a:br>
            <a:endParaRPr lang="en-US" dirty="0"/>
          </a:p>
        </p:txBody>
      </p:sp>
    </p:spTree>
    <p:extLst>
      <p:ext uri="{BB962C8B-B14F-4D97-AF65-F5344CB8AC3E}">
        <p14:creationId xmlns:p14="http://schemas.microsoft.com/office/powerpoint/2010/main" val="38540691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High Leverage Areas for Change</a:t>
            </a:r>
            <a:endParaRPr lang="en-US" sz="3200" b="1" dirty="0"/>
          </a:p>
        </p:txBody>
      </p:sp>
      <p:sp>
        <p:nvSpPr>
          <p:cNvPr id="3" name="Content Placeholder 2"/>
          <p:cNvSpPr>
            <a:spLocks noGrp="1"/>
          </p:cNvSpPr>
          <p:nvPr>
            <p:ph idx="1"/>
          </p:nvPr>
        </p:nvSpPr>
        <p:spPr>
          <a:xfrm>
            <a:off x="838200" y="1447800"/>
            <a:ext cx="7918862" cy="4876800"/>
          </a:xfrm>
        </p:spPr>
        <p:txBody>
          <a:bodyPr/>
          <a:lstStyle/>
          <a:p>
            <a:pPr marL="0" indent="0">
              <a:spcBef>
                <a:spcPts val="1872"/>
              </a:spcBef>
              <a:buNone/>
            </a:pPr>
            <a:r>
              <a:rPr lang="en-US" sz="2400" dirty="0"/>
              <a:t>High-leverage areas of change </a:t>
            </a:r>
            <a:r>
              <a:rPr lang="en-US" sz="2400" dirty="0" smtClean="0"/>
              <a:t>identified in the 2014 </a:t>
            </a:r>
            <a:r>
              <a:rPr lang="en-US" sz="2400" i="1" dirty="0" smtClean="0"/>
              <a:t>Status of State Implementation of AEM/NIMAS </a:t>
            </a:r>
            <a:r>
              <a:rPr lang="en-US" sz="2400" dirty="0" smtClean="0"/>
              <a:t>Report</a:t>
            </a:r>
            <a:endParaRPr lang="en-US" sz="2400" dirty="0"/>
          </a:p>
          <a:p>
            <a:pPr lvl="1">
              <a:spcBef>
                <a:spcPts val="1872"/>
              </a:spcBef>
            </a:pPr>
            <a:r>
              <a:rPr lang="en-US" sz="2400" dirty="0"/>
              <a:t>Procurement </a:t>
            </a:r>
            <a:r>
              <a:rPr lang="en-US" sz="2400" dirty="0" smtClean="0"/>
              <a:t>considerations</a:t>
            </a:r>
            <a:endParaRPr lang="en-US" sz="2400" dirty="0"/>
          </a:p>
          <a:p>
            <a:pPr lvl="1">
              <a:spcBef>
                <a:spcPts val="1872"/>
              </a:spcBef>
            </a:pPr>
            <a:r>
              <a:rPr lang="en-US" sz="2400" dirty="0"/>
              <a:t>Strategies for use of AEM and accessible technologies for </a:t>
            </a:r>
            <a:r>
              <a:rPr lang="en-US" sz="2400" dirty="0" smtClean="0"/>
              <a:t>learning </a:t>
            </a:r>
            <a:endParaRPr lang="en-US" sz="2400" dirty="0"/>
          </a:p>
          <a:p>
            <a:pPr lvl="1">
              <a:spcBef>
                <a:spcPts val="1872"/>
              </a:spcBef>
            </a:pPr>
            <a:r>
              <a:rPr lang="en-US" sz="2400" dirty="0"/>
              <a:t>Self-advocacy skills of </a:t>
            </a:r>
            <a:r>
              <a:rPr lang="en-US" sz="2400" dirty="0" smtClean="0"/>
              <a:t>students</a:t>
            </a:r>
            <a:endParaRPr lang="en-US" sz="2400" dirty="0"/>
          </a:p>
          <a:p>
            <a:pPr lvl="1">
              <a:spcBef>
                <a:spcPts val="1872"/>
              </a:spcBef>
            </a:pPr>
            <a:r>
              <a:rPr lang="en-US" sz="2400" dirty="0"/>
              <a:t>Provision system development </a:t>
            </a:r>
            <a:endParaRPr lang="en-US" sz="2400" dirty="0" smtClean="0"/>
          </a:p>
          <a:p>
            <a:pPr lvl="1">
              <a:spcBef>
                <a:spcPts val="1872"/>
              </a:spcBef>
            </a:pPr>
            <a:r>
              <a:rPr lang="en-US" sz="2400" dirty="0" smtClean="0"/>
              <a:t>Data </a:t>
            </a:r>
            <a:r>
              <a:rPr lang="en-US" sz="2400" dirty="0"/>
              <a:t>system development </a:t>
            </a:r>
          </a:p>
        </p:txBody>
      </p:sp>
    </p:spTree>
    <p:extLst>
      <p:ext uri="{BB962C8B-B14F-4D97-AF65-F5344CB8AC3E}">
        <p14:creationId xmlns:p14="http://schemas.microsoft.com/office/powerpoint/2010/main" val="170713940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609600"/>
            <a:ext cx="8229600" cy="2895600"/>
          </a:xfrm>
        </p:spPr>
        <p:txBody>
          <a:bodyPr/>
          <a:lstStyle/>
          <a:p>
            <a:pPr>
              <a:spcBef>
                <a:spcPts val="1368"/>
              </a:spcBef>
            </a:pPr>
            <a:r>
              <a:rPr lang="en-US" dirty="0"/>
              <a:t/>
            </a:r>
            <a:br>
              <a:rPr lang="en-US" dirty="0"/>
            </a:br>
            <a:r>
              <a:rPr lang="en-US" dirty="0" smtClean="0"/>
              <a:t>Exploring the Quality Indicators for the Provision of AEM</a:t>
            </a:r>
            <a:r>
              <a:rPr lang="en-US" smtClean="0"/>
              <a:t/>
            </a:r>
            <a:br>
              <a:rPr lang="en-US" smtClean="0"/>
            </a:br>
            <a:endParaRPr lang="en-US" dirty="0"/>
          </a:p>
        </p:txBody>
      </p:sp>
    </p:spTree>
    <p:extLst>
      <p:ext uri="{BB962C8B-B14F-4D97-AF65-F5344CB8AC3E}">
        <p14:creationId xmlns:p14="http://schemas.microsoft.com/office/powerpoint/2010/main" val="18662583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Quality Indicators for AEM</a:t>
            </a:r>
            <a:endParaRPr lang="en-US" sz="3200" b="1" dirty="0"/>
          </a:p>
        </p:txBody>
      </p:sp>
      <p:sp>
        <p:nvSpPr>
          <p:cNvPr id="3" name="Content Placeholder 2"/>
          <p:cNvSpPr>
            <a:spLocks noGrp="1"/>
          </p:cNvSpPr>
          <p:nvPr>
            <p:ph idx="1"/>
          </p:nvPr>
        </p:nvSpPr>
        <p:spPr>
          <a:xfrm>
            <a:off x="838200" y="1447800"/>
            <a:ext cx="7918862" cy="4876800"/>
          </a:xfrm>
        </p:spPr>
        <p:txBody>
          <a:bodyPr/>
          <a:lstStyle/>
          <a:p>
            <a:pPr marL="457200" indent="-457200">
              <a:spcBef>
                <a:spcPts val="1680"/>
              </a:spcBef>
              <a:buFont typeface="+mj-lt"/>
              <a:buAutoNum type="arabicPeriod"/>
            </a:pPr>
            <a:r>
              <a:rPr lang="en-US" sz="2400" dirty="0"/>
              <a:t>C</a:t>
            </a:r>
            <a:r>
              <a:rPr lang="en-US" sz="2400" dirty="0" smtClean="0"/>
              <a:t>oordinated </a:t>
            </a:r>
            <a:r>
              <a:rPr lang="en-US" sz="2400" dirty="0"/>
              <a:t>system for the </a:t>
            </a:r>
            <a:r>
              <a:rPr lang="en-US" sz="2400" dirty="0" smtClean="0"/>
              <a:t>provision of accessible materials and technologies </a:t>
            </a:r>
          </a:p>
          <a:p>
            <a:pPr marL="457200" indent="-457200">
              <a:spcBef>
                <a:spcPts val="1680"/>
              </a:spcBef>
              <a:buFont typeface="+mj-lt"/>
              <a:buAutoNum type="arabicPeriod"/>
            </a:pPr>
            <a:r>
              <a:rPr lang="en-US" sz="2400" dirty="0" smtClean="0"/>
              <a:t>Acquisition and provision in a timely manner</a:t>
            </a:r>
            <a:endParaRPr lang="en-US" sz="2400" dirty="0"/>
          </a:p>
          <a:p>
            <a:pPr marL="457200" indent="-457200">
              <a:spcBef>
                <a:spcPts val="1680"/>
              </a:spcBef>
              <a:buFont typeface="+mj-lt"/>
              <a:buAutoNum type="arabicPeriod"/>
            </a:pPr>
            <a:r>
              <a:rPr lang="en-US" sz="2400" dirty="0"/>
              <a:t>W</a:t>
            </a:r>
            <a:r>
              <a:rPr lang="en-US" sz="2400" dirty="0" smtClean="0"/>
              <a:t>ritten </a:t>
            </a:r>
            <a:r>
              <a:rPr lang="en-US" sz="2400" dirty="0"/>
              <a:t>guidelines </a:t>
            </a:r>
            <a:endParaRPr lang="en-US" sz="2400" dirty="0" smtClean="0"/>
          </a:p>
          <a:p>
            <a:pPr marL="457200" indent="-457200">
              <a:spcBef>
                <a:spcPts val="1680"/>
              </a:spcBef>
              <a:buFont typeface="+mj-lt"/>
              <a:buAutoNum type="arabicPeriod"/>
            </a:pPr>
            <a:r>
              <a:rPr lang="en-US" sz="2400" dirty="0"/>
              <a:t>C</a:t>
            </a:r>
            <a:r>
              <a:rPr lang="en-US" sz="2400" dirty="0" smtClean="0"/>
              <a:t>omprehensive </a:t>
            </a:r>
            <a:r>
              <a:rPr lang="en-US" sz="2400" dirty="0"/>
              <a:t>learning opportunities and technical </a:t>
            </a:r>
            <a:r>
              <a:rPr lang="en-US" sz="2400" dirty="0" smtClean="0"/>
              <a:t>assistance</a:t>
            </a:r>
          </a:p>
          <a:p>
            <a:pPr marL="457200" indent="-457200">
              <a:spcBef>
                <a:spcPts val="1680"/>
              </a:spcBef>
              <a:buFont typeface="+mj-lt"/>
              <a:buAutoNum type="arabicPeriod"/>
            </a:pPr>
            <a:r>
              <a:rPr lang="en-US" sz="2400" dirty="0" smtClean="0"/>
              <a:t>Systematic data collection process</a:t>
            </a:r>
          </a:p>
          <a:p>
            <a:pPr marL="457200" indent="-457200">
              <a:spcBef>
                <a:spcPts val="1680"/>
              </a:spcBef>
              <a:buFont typeface="+mj-lt"/>
              <a:buAutoNum type="arabicPeriod"/>
            </a:pPr>
            <a:r>
              <a:rPr lang="en-US" sz="2400" dirty="0" smtClean="0"/>
              <a:t>Use of data to guide changes</a:t>
            </a:r>
          </a:p>
          <a:p>
            <a:pPr marL="457200" indent="-457200">
              <a:spcBef>
                <a:spcPts val="1680"/>
              </a:spcBef>
              <a:buFont typeface="+mj-lt"/>
              <a:buAutoNum type="arabicPeriod"/>
            </a:pPr>
            <a:r>
              <a:rPr lang="en-US" sz="2400" dirty="0" smtClean="0"/>
              <a:t>Allocation of resources</a:t>
            </a:r>
            <a:endParaRPr lang="en-US" sz="2400" dirty="0"/>
          </a:p>
        </p:txBody>
      </p:sp>
    </p:spTree>
    <p:extLst>
      <p:ext uri="{BB962C8B-B14F-4D97-AF65-F5344CB8AC3E}">
        <p14:creationId xmlns:p14="http://schemas.microsoft.com/office/powerpoint/2010/main" val="13933227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Functional Definition of Accessibility</a:t>
            </a:r>
          </a:p>
        </p:txBody>
      </p:sp>
      <p:sp>
        <p:nvSpPr>
          <p:cNvPr id="7" name="Content Placeholder 6"/>
          <p:cNvSpPr>
            <a:spLocks noGrp="1"/>
          </p:cNvSpPr>
          <p:nvPr>
            <p:ph idx="1"/>
          </p:nvPr>
        </p:nvSpPr>
        <p:spPr>
          <a:xfrm>
            <a:off x="838200" y="5486400"/>
            <a:ext cx="7543800" cy="914400"/>
          </a:xfrm>
        </p:spPr>
        <p:txBody>
          <a:bodyPr/>
          <a:lstStyle/>
          <a:p>
            <a:pPr marL="0" indent="0" algn="ctr">
              <a:buNone/>
            </a:pPr>
            <a:r>
              <a:rPr lang="en-US" altLang="en-US" sz="2000" dirty="0"/>
              <a:t>Joint Dear Colleague Letter June 29, 2010</a:t>
            </a:r>
            <a:br>
              <a:rPr lang="en-US" altLang="en-US" sz="2000" dirty="0"/>
            </a:br>
            <a:r>
              <a:rPr lang="en-US" altLang="en-US" sz="2000" dirty="0"/>
              <a:t>Department of Justice and Department of Education</a:t>
            </a:r>
            <a:endParaRPr lang="en-US" sz="2000" dirty="0"/>
          </a:p>
        </p:txBody>
      </p:sp>
      <p:pic>
        <p:nvPicPr>
          <p:cNvPr id="8" name="Picture 7" descr="Provide students with disabiltiies the opportunity to acquire the same information, engage in the same interactions and enjoy the same services as students without disabiltiies with substantially equivalent ease of use." title="Functional Definition of Accessibilit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400" y="1219200"/>
            <a:ext cx="5507736" cy="3810963"/>
          </a:xfrm>
          <a:prstGeom prst="rect">
            <a:avLst/>
          </a:prstGeom>
        </p:spPr>
      </p:pic>
    </p:spTree>
    <p:extLst>
      <p:ext uri="{BB962C8B-B14F-4D97-AF65-F5344CB8AC3E}">
        <p14:creationId xmlns:p14="http://schemas.microsoft.com/office/powerpoint/2010/main" val="8405543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Quality Indicators for AEM</a:t>
            </a:r>
            <a:endParaRPr lang="en-US" sz="3200" b="1" dirty="0"/>
          </a:p>
        </p:txBody>
      </p:sp>
      <p:sp>
        <p:nvSpPr>
          <p:cNvPr id="3" name="Content Placeholder 2"/>
          <p:cNvSpPr>
            <a:spLocks noGrp="1"/>
          </p:cNvSpPr>
          <p:nvPr>
            <p:ph idx="1"/>
          </p:nvPr>
        </p:nvSpPr>
        <p:spPr>
          <a:xfrm>
            <a:off x="913112" y="1981200"/>
            <a:ext cx="7918862" cy="1371600"/>
          </a:xfrm>
        </p:spPr>
        <p:txBody>
          <a:bodyPr/>
          <a:lstStyle/>
          <a:p>
            <a:pPr>
              <a:spcBef>
                <a:spcPts val="1080"/>
              </a:spcBef>
            </a:pPr>
            <a:r>
              <a:rPr lang="en-US" sz="3200" dirty="0"/>
              <a:t>The agency has a </a:t>
            </a:r>
            <a:r>
              <a:rPr lang="en-US" sz="3200" b="1" dirty="0"/>
              <a:t>coordinated system for the provision </a:t>
            </a:r>
            <a:r>
              <a:rPr lang="en-US" sz="3200" dirty="0"/>
              <a:t>of appropriate, high-quality accessible materials and technologies for all learners with disabilities who require them</a:t>
            </a:r>
            <a:r>
              <a:rPr lang="en-US" sz="3200" dirty="0" smtClean="0"/>
              <a:t>.</a:t>
            </a:r>
            <a:endParaRPr lang="en-US" sz="3200" dirty="0"/>
          </a:p>
        </p:txBody>
      </p:sp>
    </p:spTree>
    <p:extLst>
      <p:ext uri="{BB962C8B-B14F-4D97-AF65-F5344CB8AC3E}">
        <p14:creationId xmlns:p14="http://schemas.microsoft.com/office/powerpoint/2010/main" val="17572995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Quality Indicators for AEM</a:t>
            </a:r>
            <a:endParaRPr lang="en-US" sz="3200" b="1" dirty="0"/>
          </a:p>
        </p:txBody>
      </p:sp>
      <p:sp>
        <p:nvSpPr>
          <p:cNvPr id="3" name="Content Placeholder 2"/>
          <p:cNvSpPr>
            <a:spLocks noGrp="1"/>
          </p:cNvSpPr>
          <p:nvPr>
            <p:ph idx="1"/>
          </p:nvPr>
        </p:nvSpPr>
        <p:spPr>
          <a:xfrm>
            <a:off x="838200" y="2514600"/>
            <a:ext cx="7918862" cy="1447800"/>
          </a:xfrm>
        </p:spPr>
        <p:txBody>
          <a:bodyPr/>
          <a:lstStyle/>
          <a:p>
            <a:pPr>
              <a:spcBef>
                <a:spcPts val="1080"/>
              </a:spcBef>
            </a:pPr>
            <a:r>
              <a:rPr lang="en-US" sz="3200" dirty="0" smtClean="0"/>
              <a:t>The </a:t>
            </a:r>
            <a:r>
              <a:rPr lang="en-US" sz="3200" dirty="0"/>
              <a:t>agency supports the acquisition and provision of appropriate accessible materials and technologies </a:t>
            </a:r>
            <a:r>
              <a:rPr lang="en-US" sz="3200" b="1" dirty="0"/>
              <a:t>in a timely manner. </a:t>
            </a:r>
          </a:p>
        </p:txBody>
      </p:sp>
    </p:spTree>
    <p:extLst>
      <p:ext uri="{BB962C8B-B14F-4D97-AF65-F5344CB8AC3E}">
        <p14:creationId xmlns:p14="http://schemas.microsoft.com/office/powerpoint/2010/main" val="59077158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Quality Indicators for AEM</a:t>
            </a:r>
            <a:endParaRPr lang="en-US" sz="3200" b="1" dirty="0"/>
          </a:p>
        </p:txBody>
      </p:sp>
      <p:sp>
        <p:nvSpPr>
          <p:cNvPr id="3" name="Content Placeholder 2"/>
          <p:cNvSpPr>
            <a:spLocks noGrp="1"/>
          </p:cNvSpPr>
          <p:nvPr>
            <p:ph idx="1"/>
          </p:nvPr>
        </p:nvSpPr>
        <p:spPr>
          <a:xfrm>
            <a:off x="888573" y="2057400"/>
            <a:ext cx="7918862" cy="2895600"/>
          </a:xfrm>
        </p:spPr>
        <p:txBody>
          <a:bodyPr/>
          <a:lstStyle/>
          <a:p>
            <a:pPr>
              <a:spcBef>
                <a:spcPts val="1080"/>
              </a:spcBef>
            </a:pPr>
            <a:r>
              <a:rPr lang="en-US" sz="3200" dirty="0" smtClean="0"/>
              <a:t>The </a:t>
            </a:r>
            <a:r>
              <a:rPr lang="en-US" sz="3200" dirty="0"/>
              <a:t>agency develops and implements </a:t>
            </a:r>
            <a:r>
              <a:rPr lang="en-US" sz="3200" b="1" dirty="0"/>
              <a:t>written guidelines </a:t>
            </a:r>
            <a:r>
              <a:rPr lang="en-US" sz="3200" dirty="0"/>
              <a:t>related to effective and efficient acquisition, provision, and use of accessible materials and technologies</a:t>
            </a:r>
            <a:r>
              <a:rPr lang="en-US" sz="3200" dirty="0" smtClean="0"/>
              <a:t>.</a:t>
            </a:r>
            <a:endParaRPr lang="en-US" sz="3200" dirty="0"/>
          </a:p>
        </p:txBody>
      </p:sp>
    </p:spTree>
    <p:extLst>
      <p:ext uri="{BB962C8B-B14F-4D97-AF65-F5344CB8AC3E}">
        <p14:creationId xmlns:p14="http://schemas.microsoft.com/office/powerpoint/2010/main" val="12811962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Quality Indicators for AEM</a:t>
            </a:r>
            <a:endParaRPr lang="en-US" sz="3200" b="1" dirty="0"/>
          </a:p>
        </p:txBody>
      </p:sp>
      <p:sp>
        <p:nvSpPr>
          <p:cNvPr id="3" name="Content Placeholder 2"/>
          <p:cNvSpPr>
            <a:spLocks noGrp="1"/>
          </p:cNvSpPr>
          <p:nvPr>
            <p:ph idx="1"/>
          </p:nvPr>
        </p:nvSpPr>
        <p:spPr>
          <a:xfrm>
            <a:off x="838200" y="2286000"/>
            <a:ext cx="7918862" cy="3581400"/>
          </a:xfrm>
        </p:spPr>
        <p:txBody>
          <a:bodyPr/>
          <a:lstStyle/>
          <a:p>
            <a:pPr>
              <a:spcBef>
                <a:spcPts val="1080"/>
              </a:spcBef>
            </a:pPr>
            <a:r>
              <a:rPr lang="en-US" sz="3200" dirty="0" smtClean="0"/>
              <a:t>The </a:t>
            </a:r>
            <a:r>
              <a:rPr lang="en-US" sz="3200" dirty="0"/>
              <a:t>agency provides or arranges for </a:t>
            </a:r>
            <a:r>
              <a:rPr lang="en-US" sz="3200" b="1" dirty="0"/>
              <a:t>comprehensive learning opportunities and technical assistance </a:t>
            </a:r>
            <a:r>
              <a:rPr lang="en-US" sz="3200" dirty="0"/>
              <a:t>that address all aspects of the need, selection, acquisition and use of accessible materials and technologies.</a:t>
            </a:r>
          </a:p>
        </p:txBody>
      </p:sp>
    </p:spTree>
    <p:extLst>
      <p:ext uri="{BB962C8B-B14F-4D97-AF65-F5344CB8AC3E}">
        <p14:creationId xmlns:p14="http://schemas.microsoft.com/office/powerpoint/2010/main" val="24671082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Quality Indicators for AEM</a:t>
            </a:r>
            <a:endParaRPr lang="en-US" sz="3200" b="1" dirty="0"/>
          </a:p>
        </p:txBody>
      </p:sp>
      <p:sp>
        <p:nvSpPr>
          <p:cNvPr id="3" name="Content Placeholder 2"/>
          <p:cNvSpPr>
            <a:spLocks noGrp="1"/>
          </p:cNvSpPr>
          <p:nvPr>
            <p:ph idx="1"/>
          </p:nvPr>
        </p:nvSpPr>
        <p:spPr>
          <a:xfrm>
            <a:off x="918278" y="2133600"/>
            <a:ext cx="7918862" cy="2133600"/>
          </a:xfrm>
        </p:spPr>
        <p:txBody>
          <a:bodyPr/>
          <a:lstStyle/>
          <a:p>
            <a:pPr>
              <a:spcBef>
                <a:spcPts val="1080"/>
              </a:spcBef>
            </a:pPr>
            <a:r>
              <a:rPr lang="en-US" sz="3200" dirty="0"/>
              <a:t>The agency develops and implements a </a:t>
            </a:r>
            <a:r>
              <a:rPr lang="en-US" sz="3200" b="1" dirty="0"/>
              <a:t>systematic data collection </a:t>
            </a:r>
            <a:r>
              <a:rPr lang="en-US" sz="3200" dirty="0"/>
              <a:t>process to monitor and evaluate the equitable, timely provision of appropriate, high-quality accessible materials and technologies.</a:t>
            </a:r>
            <a:r>
              <a:rPr lang="en-US" sz="3200"/>
              <a:t> </a:t>
            </a:r>
            <a:r>
              <a:rPr lang="en-US" sz="3200" dirty="0"/>
              <a:t> </a:t>
            </a:r>
          </a:p>
        </p:txBody>
      </p:sp>
    </p:spTree>
    <p:extLst>
      <p:ext uri="{BB962C8B-B14F-4D97-AF65-F5344CB8AC3E}">
        <p14:creationId xmlns:p14="http://schemas.microsoft.com/office/powerpoint/2010/main" val="85508357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Quality Indicators for AEM</a:t>
            </a:r>
            <a:endParaRPr lang="en-US" sz="3200" b="1" dirty="0"/>
          </a:p>
        </p:txBody>
      </p:sp>
      <p:sp>
        <p:nvSpPr>
          <p:cNvPr id="3" name="Content Placeholder 2"/>
          <p:cNvSpPr>
            <a:spLocks noGrp="1"/>
          </p:cNvSpPr>
          <p:nvPr>
            <p:ph idx="1"/>
          </p:nvPr>
        </p:nvSpPr>
        <p:spPr>
          <a:xfrm>
            <a:off x="838200" y="2209800"/>
            <a:ext cx="7918862" cy="2895600"/>
          </a:xfrm>
        </p:spPr>
        <p:txBody>
          <a:bodyPr/>
          <a:lstStyle/>
          <a:p>
            <a:pPr>
              <a:spcBef>
                <a:spcPts val="1080"/>
              </a:spcBef>
            </a:pPr>
            <a:r>
              <a:rPr lang="en-US" sz="3200" dirty="0" smtClean="0"/>
              <a:t>The </a:t>
            </a:r>
            <a:r>
              <a:rPr lang="en-US" sz="3200" dirty="0"/>
              <a:t>agency </a:t>
            </a:r>
            <a:r>
              <a:rPr lang="en-US" sz="3200" b="1" dirty="0"/>
              <a:t>uses the data collected to guide changes </a:t>
            </a:r>
            <a:r>
              <a:rPr lang="en-US" sz="3200" dirty="0"/>
              <a:t>that support continuous improvement in all aspects of the systemic provision and use of accessible materials and technologies</a:t>
            </a:r>
            <a:r>
              <a:rPr lang="en-US" sz="3200" dirty="0" smtClean="0"/>
              <a:t>.</a:t>
            </a:r>
            <a:endParaRPr lang="en-US" sz="3200" dirty="0"/>
          </a:p>
        </p:txBody>
      </p:sp>
    </p:spTree>
    <p:extLst>
      <p:ext uri="{BB962C8B-B14F-4D97-AF65-F5344CB8AC3E}">
        <p14:creationId xmlns:p14="http://schemas.microsoft.com/office/powerpoint/2010/main" val="95332702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Quality Indicators for AEM</a:t>
            </a:r>
            <a:endParaRPr lang="en-US" sz="3200" b="1" dirty="0"/>
          </a:p>
        </p:txBody>
      </p:sp>
      <p:sp>
        <p:nvSpPr>
          <p:cNvPr id="3" name="Content Placeholder 2"/>
          <p:cNvSpPr>
            <a:spLocks noGrp="1"/>
          </p:cNvSpPr>
          <p:nvPr>
            <p:ph idx="1"/>
          </p:nvPr>
        </p:nvSpPr>
        <p:spPr>
          <a:xfrm>
            <a:off x="838200" y="2209800"/>
            <a:ext cx="7918862" cy="2819400"/>
          </a:xfrm>
        </p:spPr>
        <p:txBody>
          <a:bodyPr/>
          <a:lstStyle/>
          <a:p>
            <a:pPr>
              <a:spcBef>
                <a:spcPts val="1080"/>
              </a:spcBef>
            </a:pPr>
            <a:r>
              <a:rPr lang="en-US" sz="3200" dirty="0" smtClean="0"/>
              <a:t>The </a:t>
            </a:r>
            <a:r>
              <a:rPr lang="en-US" sz="3200" dirty="0"/>
              <a:t>agency </a:t>
            </a:r>
            <a:r>
              <a:rPr lang="en-US" sz="3200" b="1" dirty="0"/>
              <a:t>allocates resources </a:t>
            </a:r>
            <a:r>
              <a:rPr lang="en-US" sz="3200" dirty="0"/>
              <a:t>sufficient to ensure the delivery and sustainability of quality services to learners with disabilities who need accessible materials and technologies. </a:t>
            </a:r>
            <a:r>
              <a:rPr lang="en-US" sz="2000" dirty="0"/>
              <a:t> </a:t>
            </a:r>
          </a:p>
        </p:txBody>
      </p:sp>
    </p:spTree>
    <p:extLst>
      <p:ext uri="{BB962C8B-B14F-4D97-AF65-F5344CB8AC3E}">
        <p14:creationId xmlns:p14="http://schemas.microsoft.com/office/powerpoint/2010/main" val="1917348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Quotable Quotes</a:t>
            </a:r>
            <a:endParaRPr lang="en-US" dirty="0"/>
          </a:p>
        </p:txBody>
      </p:sp>
      <p:sp>
        <p:nvSpPr>
          <p:cNvPr id="3" name="Content Placeholder 2"/>
          <p:cNvSpPr>
            <a:spLocks noGrp="1"/>
          </p:cNvSpPr>
          <p:nvPr>
            <p:ph idx="1"/>
          </p:nvPr>
        </p:nvSpPr>
        <p:spPr>
          <a:xfrm>
            <a:off x="228600" y="1752600"/>
            <a:ext cx="8763000" cy="3657600"/>
          </a:xfrm>
        </p:spPr>
        <p:txBody>
          <a:bodyPr/>
          <a:lstStyle/>
          <a:p>
            <a:pPr marL="0" indent="0" algn="ctr">
              <a:buNone/>
            </a:pPr>
            <a:r>
              <a:rPr lang="en-US" sz="4000" i="1" dirty="0" smtClean="0"/>
              <a:t>“Each one of us can make </a:t>
            </a:r>
          </a:p>
          <a:p>
            <a:pPr marL="0" indent="0" algn="ctr">
              <a:buNone/>
            </a:pPr>
            <a:r>
              <a:rPr lang="en-US" sz="4000" i="1" dirty="0" smtClean="0"/>
              <a:t>a difference. </a:t>
            </a:r>
          </a:p>
          <a:p>
            <a:pPr marL="0" indent="0" algn="ctr">
              <a:buNone/>
            </a:pPr>
            <a:r>
              <a:rPr lang="en-US" sz="4000" i="1" dirty="0" smtClean="0"/>
              <a:t>Together we make change.”</a:t>
            </a:r>
          </a:p>
          <a:p>
            <a:pPr marL="0" indent="0">
              <a:buNone/>
            </a:pPr>
            <a:endParaRPr lang="en-US" sz="4400" dirty="0" smtClean="0"/>
          </a:p>
          <a:p>
            <a:pPr marL="0" indent="0" algn="ctr">
              <a:buNone/>
            </a:pPr>
            <a:r>
              <a:rPr lang="en-US" sz="2400" dirty="0" smtClean="0"/>
              <a:t>Barbara Mikulski</a:t>
            </a:r>
            <a:endParaRPr lang="en-US" sz="2400" dirty="0"/>
          </a:p>
          <a:p>
            <a:pPr marL="0" indent="0">
              <a:buNone/>
            </a:pPr>
            <a:endParaRPr lang="en-US" sz="4400" dirty="0"/>
          </a:p>
        </p:txBody>
      </p:sp>
      <p:sp>
        <p:nvSpPr>
          <p:cNvPr id="4" name="Footer Placeholder 3"/>
          <p:cNvSpPr>
            <a:spLocks noGrp="1"/>
          </p:cNvSpPr>
          <p:nvPr>
            <p:ph type="ftr" sz="quarter" idx="3"/>
          </p:nvPr>
        </p:nvSpPr>
        <p:spPr/>
        <p:txBody>
          <a:bodyPr/>
          <a:lstStyle/>
          <a:p>
            <a:pPr>
              <a:defRPr/>
            </a:pPr>
            <a:r>
              <a:rPr lang="en-US" dirty="0" smtClean="0"/>
              <a:t>@</a:t>
            </a:r>
            <a:r>
              <a:rPr lang="en-US" dirty="0" err="1" smtClean="0"/>
              <a:t>AEM_Center</a:t>
            </a:r>
            <a:r>
              <a:rPr lang="en-US" dirty="0" smtClean="0"/>
              <a:t>  |  #aem4all</a:t>
            </a:r>
            <a:endParaRPr lang="en-US" dirty="0"/>
          </a:p>
        </p:txBody>
      </p:sp>
    </p:spTree>
    <p:extLst>
      <p:ext uri="{BB962C8B-B14F-4D97-AF65-F5344CB8AC3E}">
        <p14:creationId xmlns:p14="http://schemas.microsoft.com/office/powerpoint/2010/main" val="8984529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400" dirty="0"/>
              <a:t>Is it Accessible? It Depends</a:t>
            </a:r>
            <a:r>
              <a:rPr lang="is-IS" sz="2400" dirty="0"/>
              <a:t>…</a:t>
            </a:r>
            <a:endParaRPr lang="en-US" sz="2400" dirty="0"/>
          </a:p>
        </p:txBody>
      </p:sp>
      <p:sp>
        <p:nvSpPr>
          <p:cNvPr id="4" name="Content Placeholder 3"/>
          <p:cNvSpPr>
            <a:spLocks noGrp="1"/>
          </p:cNvSpPr>
          <p:nvPr>
            <p:ph idx="1"/>
          </p:nvPr>
        </p:nvSpPr>
        <p:spPr>
          <a:xfrm>
            <a:off x="838200" y="1905000"/>
            <a:ext cx="7543800" cy="3581400"/>
          </a:xfrm>
        </p:spPr>
        <p:txBody>
          <a:bodyPr/>
          <a:lstStyle/>
          <a:p>
            <a:pPr>
              <a:spcBef>
                <a:spcPts val="1176"/>
              </a:spcBef>
            </a:pPr>
            <a:r>
              <a:rPr lang="en-US" altLang="en-US" sz="2400" dirty="0"/>
              <a:t>Accessibility is not one thing or set of things </a:t>
            </a:r>
          </a:p>
          <a:p>
            <a:pPr>
              <a:spcBef>
                <a:spcPts val="1176"/>
              </a:spcBef>
            </a:pPr>
            <a:r>
              <a:rPr lang="en-US" sz="2400" dirty="0"/>
              <a:t>Accessibility is a moving target</a:t>
            </a:r>
          </a:p>
          <a:p>
            <a:pPr>
              <a:spcBef>
                <a:spcPts val="1176"/>
              </a:spcBef>
            </a:pPr>
            <a:r>
              <a:rPr lang="en-US" sz="2400" dirty="0"/>
              <a:t>Accessible to whom?</a:t>
            </a:r>
          </a:p>
          <a:p>
            <a:pPr>
              <a:spcBef>
                <a:spcPts val="1176"/>
              </a:spcBef>
            </a:pPr>
            <a:r>
              <a:rPr lang="en-US" sz="2400" dirty="0"/>
              <a:t>Accessible where?</a:t>
            </a:r>
          </a:p>
          <a:p>
            <a:pPr>
              <a:spcBef>
                <a:spcPts val="1176"/>
              </a:spcBef>
            </a:pPr>
            <a:r>
              <a:rPr lang="en-US" sz="2400" dirty="0"/>
              <a:t>Accessible for what?</a:t>
            </a:r>
          </a:p>
        </p:txBody>
      </p:sp>
      <p:pic>
        <p:nvPicPr>
          <p:cNvPr id="5" name="Picture 4" descr="target as head of running figure" title="Running targe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1138" y="2819400"/>
            <a:ext cx="2857500" cy="2857500"/>
          </a:xfrm>
          <a:prstGeom prst="rect">
            <a:avLst/>
          </a:prstGeom>
        </p:spPr>
      </p:pic>
    </p:spTree>
    <p:extLst>
      <p:ext uri="{BB962C8B-B14F-4D97-AF65-F5344CB8AC3E}">
        <p14:creationId xmlns:p14="http://schemas.microsoft.com/office/powerpoint/2010/main" val="20054948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sz="2400" b="1" dirty="0">
                <a:solidFill>
                  <a:srgbClr val="0D0D0D"/>
                </a:solidFill>
              </a:rPr>
              <a:t>“Accessibility” Is Not a Single Solution</a:t>
            </a:r>
          </a:p>
        </p:txBody>
      </p:sp>
      <p:pic>
        <p:nvPicPr>
          <p:cNvPr id="37891" name="Picture 2" descr="Man communicating in American Sign Language. " title="Man using American Sign langu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1020" y="1677071"/>
            <a:ext cx="3022373" cy="18464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descr="Man with headphones on sitting at a computer." title="Man at compute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28952" y="4052256"/>
            <a:ext cx="2666507" cy="1499910"/>
          </a:xfrm>
          <a:prstGeom prst="rect">
            <a:avLst/>
          </a:prstGeom>
        </p:spPr>
      </p:pic>
      <p:pic>
        <p:nvPicPr>
          <p:cNvPr id="5" name="Picture 3" descr="Woman with visual impairment looking at a computer with very large text on the screen." title="Woman looking at large text on compute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0111" y="1397191"/>
            <a:ext cx="2655206" cy="1879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9" descr="Photo of a woman who is blind reading electronic braille while on the school bus." title="Photo of a woman who is blind reading electronic braill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5644" y="3813855"/>
            <a:ext cx="2477690" cy="197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Photo of a young man who is blind and has cerebral palsy reading embossed braille using one hand." title="Photo of a young man reading embossed braille using one hand."/>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92471" y="1219200"/>
            <a:ext cx="2721007" cy="1813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Content Placeholder 13" descr="Young student with physical disabiltiies.  She is in a wheelchair and her hands are contracted." title="Young student with physical disabiltiies"/>
          <p:cNvPicPr>
            <a:picLocks noChangeAspect="1"/>
          </p:cNvPicPr>
          <p:nvPr/>
        </p:nvPicPr>
        <p:blipFill>
          <a:blip r:embed="rId8"/>
          <a:stretch>
            <a:fillRect/>
          </a:stretch>
        </p:blipFill>
        <p:spPr bwMode="auto">
          <a:xfrm>
            <a:off x="6053679" y="3276600"/>
            <a:ext cx="2759800" cy="2585131"/>
          </a:xfrm>
          <a:prstGeom prst="rect">
            <a:avLst/>
          </a:prstGeom>
          <a:noFill/>
          <a:ln w="9525">
            <a:noFill/>
            <a:miter lim="800000"/>
            <a:headEnd/>
            <a:tailEnd/>
          </a:ln>
        </p:spPr>
      </p:pic>
    </p:spTree>
    <p:extLst>
      <p:ext uri="{BB962C8B-B14F-4D97-AF65-F5344CB8AC3E}">
        <p14:creationId xmlns:p14="http://schemas.microsoft.com/office/powerpoint/2010/main" val="15609631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Content Placeholder 4"/>
          <p:cNvSpPr>
            <a:spLocks noGrp="1"/>
          </p:cNvSpPr>
          <p:nvPr>
            <p:ph idx="1"/>
          </p:nvPr>
        </p:nvSpPr>
        <p:spPr>
          <a:xfrm>
            <a:off x="1683248" y="3350178"/>
            <a:ext cx="6774952" cy="1157486"/>
          </a:xfrm>
        </p:spPr>
        <p:txBody>
          <a:bodyPr/>
          <a:lstStyle/>
          <a:p>
            <a:pPr marL="0" indent="0" eaLnBrk="1" hangingPunct="1">
              <a:buNone/>
              <a:defRPr/>
            </a:pPr>
            <a:r>
              <a:rPr lang="en-US" altLang="en-US" dirty="0">
                <a:solidFill>
                  <a:srgbClr val="000000"/>
                </a:solidFill>
              </a:rPr>
              <a:t>Many students will need more than one format depending upon </a:t>
            </a:r>
          </a:p>
          <a:p>
            <a:pPr eaLnBrk="1" hangingPunct="1">
              <a:buFont typeface="Arial" panose="020B0604020202020204" pitchFamily="34" charset="0"/>
              <a:buChar char="•"/>
              <a:defRPr/>
            </a:pPr>
            <a:r>
              <a:rPr lang="en-US" altLang="en-US" dirty="0">
                <a:solidFill>
                  <a:srgbClr val="000000"/>
                </a:solidFill>
              </a:rPr>
              <a:t>the impact of their disability, </a:t>
            </a:r>
          </a:p>
          <a:p>
            <a:pPr eaLnBrk="1" hangingPunct="1">
              <a:buFont typeface="Arial" panose="020B0604020202020204" pitchFamily="34" charset="0"/>
              <a:buChar char="•"/>
              <a:defRPr/>
            </a:pPr>
            <a:r>
              <a:rPr lang="en-US" altLang="en-US" dirty="0">
                <a:solidFill>
                  <a:srgbClr val="000000"/>
                </a:solidFill>
              </a:rPr>
              <a:t>what they need to do and </a:t>
            </a:r>
          </a:p>
          <a:p>
            <a:pPr eaLnBrk="1" hangingPunct="1">
              <a:buFont typeface="Arial" panose="020B0604020202020204" pitchFamily="34" charset="0"/>
              <a:buChar char="•"/>
              <a:defRPr/>
            </a:pPr>
            <a:r>
              <a:rPr lang="en-US" altLang="en-US" dirty="0">
                <a:solidFill>
                  <a:srgbClr val="000000"/>
                </a:solidFill>
              </a:rPr>
              <a:t>where they need to do it.</a:t>
            </a:r>
            <a:endParaRPr lang="en-US" altLang="en-US" dirty="0">
              <a:solidFill>
                <a:schemeClr val="tx1"/>
              </a:solidFill>
            </a:endParaRPr>
          </a:p>
        </p:txBody>
      </p:sp>
      <p:sp>
        <p:nvSpPr>
          <p:cNvPr id="53250" name="Title 1"/>
          <p:cNvSpPr>
            <a:spLocks noGrp="1"/>
          </p:cNvSpPr>
          <p:nvPr>
            <p:ph type="ctrTitle" idx="4294967295"/>
          </p:nvPr>
        </p:nvSpPr>
        <p:spPr>
          <a:xfrm>
            <a:off x="1371600" y="1676400"/>
            <a:ext cx="7772400" cy="1470025"/>
          </a:xfrm>
        </p:spPr>
        <p:txBody>
          <a:bodyPr/>
          <a:lstStyle/>
          <a:p>
            <a:pPr eaLnBrk="1" hangingPunct="1"/>
            <a:r>
              <a:rPr lang="en-US" altLang="en-US" b="1" dirty="0"/>
              <a:t>Lesson Learned…</a:t>
            </a:r>
          </a:p>
        </p:txBody>
      </p:sp>
      <p:pic>
        <p:nvPicPr>
          <p:cNvPr id="6" name="Picture 5" descr="Checkmark indicating &quot;lesson learned:" title="Checkma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6975" y="1260475"/>
            <a:ext cx="1884363"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3056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609600" y="1981200"/>
            <a:ext cx="8229600" cy="2286000"/>
          </a:xfrm>
          <a:noFill/>
          <a:ln>
            <a:noFill/>
          </a:ln>
          <a:effectLst/>
        </p:spPr>
        <p:style>
          <a:lnRef idx="1">
            <a:schemeClr val="accent6"/>
          </a:lnRef>
          <a:fillRef idx="2">
            <a:schemeClr val="accent6"/>
          </a:fillRef>
          <a:effectRef idx="1">
            <a:schemeClr val="accent6"/>
          </a:effectRef>
          <a:fontRef idx="minor">
            <a:schemeClr val="dk1"/>
          </a:fontRef>
        </p:style>
        <p:txBody>
          <a:bodyPr/>
          <a:lstStyle/>
          <a:p>
            <a:pPr eaLnBrk="1" hangingPunct="1"/>
            <a:r>
              <a:rPr lang="en-US" sz="3600" b="1" dirty="0">
                <a:solidFill>
                  <a:schemeClr val="tx1"/>
                </a:solidFill>
              </a:rPr>
              <a:t>Accessibility in the Context of Materials and Technologies</a:t>
            </a:r>
          </a:p>
        </p:txBody>
      </p:sp>
    </p:spTree>
    <p:extLst>
      <p:ext uri="{BB962C8B-B14F-4D97-AF65-F5344CB8AC3E}">
        <p14:creationId xmlns:p14="http://schemas.microsoft.com/office/powerpoint/2010/main" val="12396067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marL="457200" indent="-284163" eaLnBrk="1" hangingPunct="1">
              <a:lnSpc>
                <a:spcPct val="90000"/>
              </a:lnSpc>
            </a:pPr>
            <a:r>
              <a:rPr lang="en-US" altLang="en-US" sz="2400" b="1" dirty="0"/>
              <a:t>What are AEM?</a:t>
            </a:r>
          </a:p>
        </p:txBody>
      </p:sp>
      <p:sp>
        <p:nvSpPr>
          <p:cNvPr id="13315" name="Rectangle 3"/>
          <p:cNvSpPr>
            <a:spLocks noGrp="1" noChangeArrowheads="1"/>
          </p:cNvSpPr>
          <p:nvPr>
            <p:ph idx="1"/>
          </p:nvPr>
        </p:nvSpPr>
        <p:spPr>
          <a:xfrm>
            <a:off x="457200" y="1447800"/>
            <a:ext cx="7848600" cy="4038600"/>
          </a:xfrm>
        </p:spPr>
        <p:txBody>
          <a:bodyPr/>
          <a:lstStyle/>
          <a:p>
            <a:pPr marL="461963" indent="-404813" eaLnBrk="1" hangingPunct="1">
              <a:spcBef>
                <a:spcPts val="1800"/>
              </a:spcBef>
              <a:buFontTx/>
              <a:buChar char="•"/>
            </a:pPr>
            <a:r>
              <a:rPr lang="en-US" altLang="en-US" sz="2400" dirty="0"/>
              <a:t>Materials that are designed or enhanced in a way that makes them usable by the widest possible range of student variability regardless of format (print, digital, graphical, audio, video)</a:t>
            </a:r>
          </a:p>
          <a:p>
            <a:pPr marL="461963" indent="-404813" eaLnBrk="1" hangingPunct="1">
              <a:spcBef>
                <a:spcPts val="1800"/>
              </a:spcBef>
              <a:buFontTx/>
              <a:buChar char="•"/>
            </a:pPr>
            <a:r>
              <a:rPr lang="en-US" altLang="en-US" sz="2400" dirty="0"/>
              <a:t>Content may be “designed to be used as print” (born print) and require retrofitting</a:t>
            </a:r>
          </a:p>
          <a:p>
            <a:pPr marL="461963" indent="-404813" eaLnBrk="1" hangingPunct="1">
              <a:spcBef>
                <a:spcPts val="1800"/>
              </a:spcBef>
              <a:buFontTx/>
              <a:buChar char="•"/>
            </a:pPr>
            <a:r>
              <a:rPr lang="en-US" altLang="en-US" sz="2400" dirty="0"/>
              <a:t>Content may be “designed to be used digitally” (born digital) and difficult to retrofit if not accessible from the </a:t>
            </a:r>
            <a:r>
              <a:rPr lang="en-US" altLang="en-US" sz="2400" dirty="0" smtClean="0"/>
              <a:t>start</a:t>
            </a:r>
          </a:p>
          <a:p>
            <a:pPr marL="461963" indent="-404813" eaLnBrk="1" hangingPunct="1">
              <a:spcBef>
                <a:spcPts val="1800"/>
              </a:spcBef>
              <a:buFontTx/>
              <a:buChar char="•"/>
            </a:pPr>
            <a:r>
              <a:rPr lang="en-US" altLang="en-US" sz="2400" dirty="0" smtClean="0"/>
              <a:t>Content should be “born accessible”</a:t>
            </a:r>
            <a:endParaRPr lang="en-US" altLang="en-US" sz="2400" dirty="0"/>
          </a:p>
        </p:txBody>
      </p:sp>
    </p:spTree>
    <p:extLst>
      <p:ext uri="{BB962C8B-B14F-4D97-AF65-F5344CB8AC3E}">
        <p14:creationId xmlns:p14="http://schemas.microsoft.com/office/powerpoint/2010/main" val="30066977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c944c91afb97c8a8a715d259eb4fc59c653e2d"/>
</p:tagLst>
</file>

<file path=ppt/theme/theme1.xml><?xml version="1.0" encoding="utf-8"?>
<a:theme xmlns:a="http://schemas.openxmlformats.org/drawingml/2006/main" name="Office Theme">
  <a:themeElements>
    <a:clrScheme name="AEM">
      <a:dk1>
        <a:sysClr val="windowText" lastClr="000000"/>
      </a:dk1>
      <a:lt1>
        <a:sysClr val="window" lastClr="FFFFFF"/>
      </a:lt1>
      <a:dk2>
        <a:srgbClr val="7F7F7F"/>
      </a:dk2>
      <a:lt2>
        <a:srgbClr val="EAEAEA"/>
      </a:lt2>
      <a:accent1>
        <a:srgbClr val="F56C4C"/>
      </a:accent1>
      <a:accent2>
        <a:srgbClr val="8FBE6A"/>
      </a:accent2>
      <a:accent3>
        <a:srgbClr val="5666B1"/>
      </a:accent3>
      <a:accent4>
        <a:srgbClr val="5767B0"/>
      </a:accent4>
      <a:accent5>
        <a:srgbClr val="F26C4D"/>
      </a:accent5>
      <a:accent6>
        <a:srgbClr val="8FBF6A"/>
      </a:accent6>
      <a:hlink>
        <a:srgbClr val="114AAA"/>
      </a:hlink>
      <a:folHlink>
        <a:srgbClr val="114AAA"/>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7168</TotalTime>
  <Words>1492</Words>
  <Application>Microsoft Macintosh PowerPoint</Application>
  <PresentationFormat>On-screen Show (4:3)</PresentationFormat>
  <Paragraphs>232</Paragraphs>
  <Slides>47</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 Black</vt:lpstr>
      <vt:lpstr>Calibri</vt:lpstr>
      <vt:lpstr>ＭＳ Ｐゴシック</vt:lpstr>
      <vt:lpstr>Wingdings</vt:lpstr>
      <vt:lpstr>Arial</vt:lpstr>
      <vt:lpstr>Office Theme</vt:lpstr>
      <vt:lpstr>An Introduction to the AEM Center and the AEM Best Practices Cohort</vt:lpstr>
      <vt:lpstr>Big Ideas</vt:lpstr>
      <vt:lpstr>A Quick Look at Accessibility</vt:lpstr>
      <vt:lpstr>Functional Definition of Accessibility</vt:lpstr>
      <vt:lpstr>Is it Accessible? It Depends…</vt:lpstr>
      <vt:lpstr>“Accessibility” Is Not a Single Solution</vt:lpstr>
      <vt:lpstr>Lesson Learned…</vt:lpstr>
      <vt:lpstr>Accessibility in the Context of Materials and Technologies</vt:lpstr>
      <vt:lpstr>What are AEM?</vt:lpstr>
      <vt:lpstr>Lesson Learned…</vt:lpstr>
      <vt:lpstr>Two Sides of the AEM Coin…</vt:lpstr>
      <vt:lpstr>Accessible Technologies</vt:lpstr>
      <vt:lpstr>Federal Definition of  Assistive Technology Devices &amp; Services</vt:lpstr>
      <vt:lpstr>About the AEM Center</vt:lpstr>
      <vt:lpstr>AEM Center Goal      -   http://aem.cast.org</vt:lpstr>
      <vt:lpstr> AEM Center Objectives  </vt:lpstr>
      <vt:lpstr>AEM Center Stakeholders</vt:lpstr>
      <vt:lpstr>Expansion of Activities</vt:lpstr>
      <vt:lpstr>Ongoing AEM Center Collaborations</vt:lpstr>
      <vt:lpstr>Partner and Collaborators</vt:lpstr>
      <vt:lpstr>AEM Center Services</vt:lpstr>
      <vt:lpstr>AEM Center Services</vt:lpstr>
      <vt:lpstr>Universal TA&amp;D</vt:lpstr>
      <vt:lpstr>http://aem.cast.org</vt:lpstr>
      <vt:lpstr>http://aem.cast.org</vt:lpstr>
      <vt:lpstr>Targeted TA&amp;D</vt:lpstr>
      <vt:lpstr>The AEM Best Practices Cohort (Intensive Technical Assistance)</vt:lpstr>
      <vt:lpstr>AEM Best Practices States will</vt:lpstr>
      <vt:lpstr>AEM Best Practices Cohort</vt:lpstr>
      <vt:lpstr>High Leverage Areas for Change</vt:lpstr>
      <vt:lpstr>AEM Best Practices States will</vt:lpstr>
      <vt:lpstr>AEM Best Practices State Team</vt:lpstr>
      <vt:lpstr>And… </vt:lpstr>
      <vt:lpstr>AEM Best Practices States will</vt:lpstr>
      <vt:lpstr>AEM Best Practices LEAs will</vt:lpstr>
      <vt:lpstr> Taking a Glance   The Five High Leverage Areas    </vt:lpstr>
      <vt:lpstr>High Leverage Areas for Change</vt:lpstr>
      <vt:lpstr> Exploring the Quality Indicators for the Provision of AEM </vt:lpstr>
      <vt:lpstr>Quality Indicators for AEM</vt:lpstr>
      <vt:lpstr>Quality Indicators for AEM</vt:lpstr>
      <vt:lpstr>Quality Indicators for AEM</vt:lpstr>
      <vt:lpstr>Quality Indicators for AEM</vt:lpstr>
      <vt:lpstr>Quality Indicators for AEM</vt:lpstr>
      <vt:lpstr>Quality Indicators for AEM</vt:lpstr>
      <vt:lpstr>Quality Indicators for AEM</vt:lpstr>
      <vt:lpstr>Quality Indicators for AEM</vt:lpstr>
      <vt:lpstr>Quotable Quotes</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AIM NIMAS AMP OSEP Mtg</dc:title>
  <dc:subject>Collaboration in May 2012</dc:subject>
  <dc:creator>Chuck Hitchcock</dc:creator>
  <cp:lastModifiedBy>Cynthia Curry</cp:lastModifiedBy>
  <cp:revision>520</cp:revision>
  <dcterms:created xsi:type="dcterms:W3CDTF">2010-01-07T20:04:16Z</dcterms:created>
  <dcterms:modified xsi:type="dcterms:W3CDTF">2017-03-28T16:36:17Z</dcterms:modified>
</cp:coreProperties>
</file>